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539" r:id="rId3"/>
    <p:sldId id="269" r:id="rId4"/>
    <p:sldId id="271" r:id="rId5"/>
    <p:sldId id="272" r:id="rId6"/>
    <p:sldId id="277" r:id="rId7"/>
    <p:sldId id="273" r:id="rId8"/>
    <p:sldId id="265" r:id="rId9"/>
    <p:sldId id="276" r:id="rId10"/>
    <p:sldId id="275" r:id="rId11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>
        <p:scale>
          <a:sx n="74" d="100"/>
          <a:sy n="74" d="100"/>
        </p:scale>
        <p:origin x="110" y="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E6F60-336C-4C68-8CF2-EF25C2875E4D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AF57-7F52-48FD-9743-CF0313ADEA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56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AF57-7F52-48FD-9743-CF0313ADEAB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410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AF57-7F52-48FD-9743-CF0313ADEAB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313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68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88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9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377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96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26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46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590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347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906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414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3D54-8A13-4C67-9165-F4909A624513}" type="datetimeFigureOut">
              <a:rPr lang="de-CH" smtClean="0"/>
              <a:t>31.12.2019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BA0E-9531-4B44-BD39-EAA0E3A448F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232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pl.wiktionary.org/wiki/bom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pl.wiktionary.org/wiki/bombe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3600" dirty="0"/>
              <a:t>Drei Schlüssel um gesund zu bleiben in Anspruchsvollen Settings  </a:t>
            </a:r>
            <a:br>
              <a:rPr lang="de-CH" dirty="0"/>
            </a:br>
            <a:br>
              <a:rPr lang="de-CH" dirty="0"/>
            </a:br>
            <a:r>
              <a:rPr lang="de-CH" dirty="0"/>
              <a:t>Fünf Fingers</a:t>
            </a:r>
            <a:br>
              <a:rPr lang="de-CH" dirty="0"/>
            </a:br>
            <a:r>
              <a:rPr lang="de-CH" dirty="0"/>
              <a:t>Parallelprozess</a:t>
            </a:r>
            <a:br>
              <a:rPr lang="de-CH" dirty="0"/>
            </a:br>
            <a:r>
              <a:rPr lang="de-CH" dirty="0"/>
              <a:t>Zentraler Konflikt</a:t>
            </a:r>
          </a:p>
        </p:txBody>
      </p:sp>
    </p:spTree>
    <p:extLst>
      <p:ext uri="{BB962C8B-B14F-4D97-AF65-F5344CB8AC3E}">
        <p14:creationId xmlns:p14="http://schemas.microsoft.com/office/powerpoint/2010/main" val="189729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432" y="0"/>
            <a:ext cx="35897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01646"/>
              </p:ext>
            </p:extLst>
          </p:nvPr>
        </p:nvGraphicFramePr>
        <p:xfrm>
          <a:off x="1494236" y="549277"/>
          <a:ext cx="6263879" cy="5472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998">
                <a:tc>
                  <a:txBody>
                    <a:bodyPr/>
                    <a:lstStyle/>
                    <a:p>
                      <a:r>
                        <a:rPr lang="de-CH" sz="1800" dirty="0"/>
                        <a:t>Beginn</a:t>
                      </a:r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Entwicklung</a:t>
                      </a:r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Schluss</a:t>
                      </a:r>
                    </a:p>
                  </a:txBody>
                  <a:tcPr marL="68571" marR="68571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117">
                <a:tc>
                  <a:txBody>
                    <a:bodyPr/>
                    <a:lstStyle/>
                    <a:p>
                      <a:r>
                        <a:rPr lang="de-CH" sz="1800" dirty="0"/>
                        <a:t>Alpha</a:t>
                      </a:r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  <a:p>
                      <a:endParaRPr lang="de-CH" sz="1800" dirty="0"/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        Omega</a:t>
                      </a:r>
                    </a:p>
                  </a:txBody>
                  <a:tcPr marL="68571" marR="68571"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998">
                <a:tc>
                  <a:txBody>
                    <a:bodyPr/>
                    <a:lstStyle/>
                    <a:p>
                      <a:r>
                        <a:rPr lang="de-CH" sz="1800" dirty="0"/>
                        <a:t>Kurz</a:t>
                      </a:r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/>
                        <a:t>Lang</a:t>
                      </a:r>
                    </a:p>
                  </a:txBody>
                  <a:tcPr marL="68571" marR="68571" marT="45716" marB="45716"/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Kurz</a:t>
                      </a:r>
                    </a:p>
                  </a:txBody>
                  <a:tcPr marL="68571" marR="68571"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Nach unten gekrümmter Pfeil 4"/>
          <p:cNvSpPr/>
          <p:nvPr/>
        </p:nvSpPr>
        <p:spPr>
          <a:xfrm rot="18953891" flipH="1">
            <a:off x="686990" y="1657352"/>
            <a:ext cx="3450432" cy="167322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>
              <a:solidFill>
                <a:schemeClr val="tx1"/>
              </a:solidFill>
            </a:endParaRPr>
          </a:p>
        </p:txBody>
      </p:sp>
      <p:sp>
        <p:nvSpPr>
          <p:cNvPr id="14358" name="Textfeld 4"/>
          <p:cNvSpPr txBox="1">
            <a:spLocks noChangeArrowheads="1"/>
          </p:cNvSpPr>
          <p:nvPr/>
        </p:nvSpPr>
        <p:spPr bwMode="auto">
          <a:xfrm rot="5400000">
            <a:off x="1948459" y="3717023"/>
            <a:ext cx="981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>
                <a:solidFill>
                  <a:srgbClr val="FF0000"/>
                </a:solidFill>
              </a:rPr>
              <a:t>Problem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>
                <a:solidFill>
                  <a:srgbClr val="FF0000"/>
                </a:solidFill>
              </a:rPr>
              <a:t>Frage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2412206" y="549277"/>
            <a:ext cx="0" cy="5400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624638" y="549277"/>
            <a:ext cx="0" cy="5400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4463654" y="1484314"/>
            <a:ext cx="0" cy="4105275"/>
          </a:xfrm>
          <a:prstGeom prst="line">
            <a:avLst/>
          </a:prstGeom>
          <a:ln w="381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2" name="Textfeld 10"/>
          <p:cNvSpPr txBox="1">
            <a:spLocks noChangeArrowheads="1"/>
          </p:cNvSpPr>
          <p:nvPr/>
        </p:nvSpPr>
        <p:spPr bwMode="auto">
          <a:xfrm rot="-5400000">
            <a:off x="2962276" y="2981236"/>
            <a:ext cx="30241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Zunehmende Komplikation Probleme, Krise, schwere Zeit (jammern, keine Lösung)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Situation zum Anpacken, Herausforderung, Chance        (Lösung finden)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1552575" y="1341440"/>
            <a:ext cx="6273404" cy="4238625"/>
          </a:xfrm>
          <a:custGeom>
            <a:avLst/>
            <a:gdLst>
              <a:gd name="connsiteX0" fmla="*/ 0 w 8363797"/>
              <a:gd name="connsiteY0" fmla="*/ 4173634 h 4394113"/>
              <a:gd name="connsiteX1" fmla="*/ 393700 w 8363797"/>
              <a:gd name="connsiteY1" fmla="*/ 3779934 h 4394113"/>
              <a:gd name="connsiteX2" fmla="*/ 901700 w 8363797"/>
              <a:gd name="connsiteY2" fmla="*/ 3665634 h 4394113"/>
              <a:gd name="connsiteX3" fmla="*/ 1181100 w 8363797"/>
              <a:gd name="connsiteY3" fmla="*/ 3614834 h 4394113"/>
              <a:gd name="connsiteX4" fmla="*/ 2590800 w 8363797"/>
              <a:gd name="connsiteY4" fmla="*/ 2243234 h 4394113"/>
              <a:gd name="connsiteX5" fmla="*/ 3937000 w 8363797"/>
              <a:gd name="connsiteY5" fmla="*/ 1874934 h 4394113"/>
              <a:gd name="connsiteX6" fmla="*/ 5689600 w 8363797"/>
              <a:gd name="connsiteY6" fmla="*/ 681134 h 4394113"/>
              <a:gd name="connsiteX7" fmla="*/ 6426200 w 8363797"/>
              <a:gd name="connsiteY7" fmla="*/ 211234 h 4394113"/>
              <a:gd name="connsiteX8" fmla="*/ 7048500 w 8363797"/>
              <a:gd name="connsiteY8" fmla="*/ 338234 h 4394113"/>
              <a:gd name="connsiteX9" fmla="*/ 8039100 w 8363797"/>
              <a:gd name="connsiteY9" fmla="*/ 4059334 h 4394113"/>
              <a:gd name="connsiteX10" fmla="*/ 8331200 w 8363797"/>
              <a:gd name="connsiteY10" fmla="*/ 4237134 h 4394113"/>
              <a:gd name="connsiteX11" fmla="*/ 8343900 w 8363797"/>
              <a:gd name="connsiteY11" fmla="*/ 4237134 h 43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63797" h="4394113">
                <a:moveTo>
                  <a:pt x="0" y="4173634"/>
                </a:moveTo>
                <a:cubicBezTo>
                  <a:pt x="121708" y="4019117"/>
                  <a:pt x="243417" y="3864601"/>
                  <a:pt x="393700" y="3779934"/>
                </a:cubicBezTo>
                <a:cubicBezTo>
                  <a:pt x="543983" y="3695267"/>
                  <a:pt x="770467" y="3693151"/>
                  <a:pt x="901700" y="3665634"/>
                </a:cubicBezTo>
                <a:cubicBezTo>
                  <a:pt x="1032933" y="3638117"/>
                  <a:pt x="899583" y="3851901"/>
                  <a:pt x="1181100" y="3614834"/>
                </a:cubicBezTo>
                <a:cubicBezTo>
                  <a:pt x="1462617" y="3377767"/>
                  <a:pt x="2131483" y="2533217"/>
                  <a:pt x="2590800" y="2243234"/>
                </a:cubicBezTo>
                <a:cubicBezTo>
                  <a:pt x="3050117" y="1953251"/>
                  <a:pt x="3420533" y="2135284"/>
                  <a:pt x="3937000" y="1874934"/>
                </a:cubicBezTo>
                <a:cubicBezTo>
                  <a:pt x="4453467" y="1614584"/>
                  <a:pt x="5274733" y="958417"/>
                  <a:pt x="5689600" y="681134"/>
                </a:cubicBezTo>
                <a:cubicBezTo>
                  <a:pt x="6104467" y="403851"/>
                  <a:pt x="6199717" y="268384"/>
                  <a:pt x="6426200" y="211234"/>
                </a:cubicBezTo>
                <a:cubicBezTo>
                  <a:pt x="6652683" y="154084"/>
                  <a:pt x="6779683" y="-303116"/>
                  <a:pt x="7048500" y="338234"/>
                </a:cubicBezTo>
                <a:cubicBezTo>
                  <a:pt x="7317317" y="979584"/>
                  <a:pt x="7825317" y="3409517"/>
                  <a:pt x="8039100" y="4059334"/>
                </a:cubicBezTo>
                <a:cubicBezTo>
                  <a:pt x="8252883" y="4709151"/>
                  <a:pt x="8280400" y="4207501"/>
                  <a:pt x="8331200" y="4237134"/>
                </a:cubicBezTo>
                <a:cubicBezTo>
                  <a:pt x="8382000" y="4266767"/>
                  <a:pt x="8362950" y="4251950"/>
                  <a:pt x="8343900" y="42371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3" name="Ellipse 12"/>
          <p:cNvSpPr/>
          <p:nvPr/>
        </p:nvSpPr>
        <p:spPr>
          <a:xfrm>
            <a:off x="2088357" y="4530727"/>
            <a:ext cx="702469" cy="925513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>
              <a:solidFill>
                <a:srgbClr val="92D050"/>
              </a:solidFill>
            </a:endParaRPr>
          </a:p>
        </p:txBody>
      </p:sp>
      <p:sp>
        <p:nvSpPr>
          <p:cNvPr id="14365" name="Textfeld 13"/>
          <p:cNvSpPr txBox="1">
            <a:spLocks noChangeArrowheads="1"/>
          </p:cNvSpPr>
          <p:nvPr/>
        </p:nvSpPr>
        <p:spPr bwMode="auto">
          <a:xfrm>
            <a:off x="227116" y="6165304"/>
            <a:ext cx="80124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1.Das auslösende Ereignis, 2. zentrale Kriese 3.dramatischer </a:t>
            </a:r>
            <a:r>
              <a:rPr lang="de-CH" altLang="de-DE" sz="1800" dirty="0" err="1"/>
              <a:t>Höhepuntk</a:t>
            </a:r>
            <a:r>
              <a:rPr lang="de-CH" altLang="de-DE" sz="1800" dirty="0"/>
              <a:t>. 4. Schluss</a:t>
            </a:r>
          </a:p>
        </p:txBody>
      </p:sp>
      <p:sp>
        <p:nvSpPr>
          <p:cNvPr id="14366" name="Textfeld 14"/>
          <p:cNvSpPr txBox="1">
            <a:spLocks noChangeArrowheads="1"/>
          </p:cNvSpPr>
          <p:nvPr/>
        </p:nvSpPr>
        <p:spPr bwMode="auto">
          <a:xfrm>
            <a:off x="2196705" y="107950"/>
            <a:ext cx="469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>
                <a:solidFill>
                  <a:srgbClr val="FF0000"/>
                </a:solidFill>
              </a:rPr>
              <a:t>Lebensdrama</a:t>
            </a:r>
          </a:p>
        </p:txBody>
      </p:sp>
      <p:sp>
        <p:nvSpPr>
          <p:cNvPr id="14370" name="Textfeld 3"/>
          <p:cNvSpPr txBox="1">
            <a:spLocks noChangeArrowheads="1"/>
          </p:cNvSpPr>
          <p:nvPr/>
        </p:nvSpPr>
        <p:spPr bwMode="auto">
          <a:xfrm rot="19377276">
            <a:off x="2613057" y="2979204"/>
            <a:ext cx="1591797" cy="3693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Entwicklung I</a:t>
            </a:r>
          </a:p>
        </p:txBody>
      </p:sp>
      <p:sp>
        <p:nvSpPr>
          <p:cNvPr id="2" name="Gewitterblitz 1"/>
          <p:cNvSpPr/>
          <p:nvPr/>
        </p:nvSpPr>
        <p:spPr>
          <a:xfrm>
            <a:off x="3275410" y="1341440"/>
            <a:ext cx="837009" cy="585787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4" name="Gewitterblitz 3"/>
          <p:cNvSpPr/>
          <p:nvPr/>
        </p:nvSpPr>
        <p:spPr>
          <a:xfrm rot="8775245" flipV="1">
            <a:off x="4625578" y="1025527"/>
            <a:ext cx="1233488" cy="447675"/>
          </a:xfrm>
          <a:prstGeom prst="lightningBol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6" name="Sonne 5"/>
          <p:cNvSpPr/>
          <p:nvPr/>
        </p:nvSpPr>
        <p:spPr>
          <a:xfrm>
            <a:off x="6462712" y="3903663"/>
            <a:ext cx="1538288" cy="18288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4377" name="Textfeld 8"/>
          <p:cNvSpPr txBox="1">
            <a:spLocks noChangeArrowheads="1"/>
          </p:cNvSpPr>
          <p:nvPr/>
        </p:nvSpPr>
        <p:spPr bwMode="auto">
          <a:xfrm>
            <a:off x="6786563" y="4635500"/>
            <a:ext cx="971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>
                <a:solidFill>
                  <a:srgbClr val="FF0000"/>
                </a:solidFill>
              </a:rPr>
              <a:t>Happy End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 rot="19303605">
            <a:off x="4378247" y="2092468"/>
            <a:ext cx="2836033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Entwicklung II durch: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Um-, Ab-, Aus- und Aufstieg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CH" altLang="de-DE" sz="1800" b="1" dirty="0">
                <a:solidFill>
                  <a:srgbClr val="FF0000"/>
                </a:solidFill>
              </a:rPr>
              <a:t>Es gibt immer </a:t>
            </a:r>
            <a:r>
              <a:rPr lang="de-CH" altLang="de-DE" sz="1800" b="1">
                <a:solidFill>
                  <a:srgbClr val="FF0000"/>
                </a:solidFill>
              </a:rPr>
              <a:t>eine Lösung</a:t>
            </a:r>
            <a:endParaRPr lang="de-CH" altLang="de-DE" sz="1800" b="1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33848" r="77527" b="36149"/>
          <a:stretch/>
        </p:blipFill>
        <p:spPr>
          <a:xfrm>
            <a:off x="4087763" y="1433146"/>
            <a:ext cx="679205" cy="923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6795" r="17577"/>
          <a:stretch>
            <a:fillRect/>
          </a:stretch>
        </p:blipFill>
        <p:spPr bwMode="auto">
          <a:xfrm>
            <a:off x="3728571" y="1007295"/>
            <a:ext cx="1322320" cy="1750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5" t="66746" b="3537"/>
          <a:stretch/>
        </p:blipFill>
        <p:spPr>
          <a:xfrm>
            <a:off x="6278645" y="797610"/>
            <a:ext cx="689864" cy="914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4" t="68193" r="26907" b="2948"/>
          <a:stretch/>
        </p:blipFill>
        <p:spPr>
          <a:xfrm>
            <a:off x="3865272" y="1168180"/>
            <a:ext cx="1048916" cy="144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64" y="4180450"/>
            <a:ext cx="9144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2458" r="10042" b="2151"/>
          <a:stretch/>
        </p:blipFill>
        <p:spPr>
          <a:xfrm>
            <a:off x="1685750" y="4353825"/>
            <a:ext cx="737517" cy="977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Textfeld 26"/>
          <p:cNvSpPr txBox="1"/>
          <p:nvPr/>
        </p:nvSpPr>
        <p:spPr>
          <a:xfrm rot="16200000">
            <a:off x="5028207" y="2571647"/>
            <a:ext cx="698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„Der Pessimist sieht Schwierigkeiten in jeder Gelegenheit. </a:t>
            </a:r>
            <a:r>
              <a:rPr lang="de-DE" sz="2000" i="1"/>
              <a:t>Ein Optimist sieht eine gute Gelegenheit in jeder Schwierigkeit.“</a:t>
            </a:r>
            <a:br>
              <a:rPr lang="de-DE" sz="2000"/>
            </a:br>
            <a:r>
              <a:rPr lang="de-DE" sz="2000"/>
              <a:t>Winston Churchill</a:t>
            </a:r>
            <a:endParaRPr lang="de-CH" sz="2000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-1698658" y="2449700"/>
            <a:ext cx="489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/>
              <a:t>Zentraler Konflikt</a:t>
            </a:r>
          </a:p>
        </p:txBody>
      </p:sp>
    </p:spTree>
    <p:extLst>
      <p:ext uri="{BB962C8B-B14F-4D97-AF65-F5344CB8AC3E}">
        <p14:creationId xmlns:p14="http://schemas.microsoft.com/office/powerpoint/2010/main" val="18088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370" grpId="0" animBg="1"/>
      <p:bldP spid="2" grpId="0" animBg="1"/>
      <p:bldP spid="4" grpId="0" animBg="1"/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9128" r="20687" b="23809"/>
          <a:stretch/>
        </p:blipFill>
        <p:spPr bwMode="auto">
          <a:xfrm flipH="1">
            <a:off x="7216" y="-179098"/>
            <a:ext cx="9136783" cy="69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feld 9"/>
          <p:cNvSpPr txBox="1">
            <a:spLocks noChangeArrowheads="1"/>
          </p:cNvSpPr>
          <p:nvPr/>
        </p:nvSpPr>
        <p:spPr bwMode="auto">
          <a:xfrm rot="1234208">
            <a:off x="2970310" y="2903998"/>
            <a:ext cx="15656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CH" sz="3000" b="1" dirty="0"/>
              <a:t>Arbeit	</a:t>
            </a:r>
          </a:p>
        </p:txBody>
      </p:sp>
      <p:sp>
        <p:nvSpPr>
          <p:cNvPr id="5125" name="Textfeld 12"/>
          <p:cNvSpPr txBox="1">
            <a:spLocks noChangeArrowheads="1"/>
          </p:cNvSpPr>
          <p:nvPr/>
        </p:nvSpPr>
        <p:spPr bwMode="auto">
          <a:xfrm>
            <a:off x="3423875" y="5293329"/>
            <a:ext cx="1566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CH" sz="3000" b="1" dirty="0"/>
              <a:t>Freunde	</a:t>
            </a:r>
          </a:p>
        </p:txBody>
      </p:sp>
      <p:sp>
        <p:nvSpPr>
          <p:cNvPr id="5126" name="Textfeld 13"/>
          <p:cNvSpPr txBox="1">
            <a:spLocks noChangeArrowheads="1"/>
          </p:cNvSpPr>
          <p:nvPr/>
        </p:nvSpPr>
        <p:spPr bwMode="auto">
          <a:xfrm rot="1396392">
            <a:off x="3663572" y="2043916"/>
            <a:ext cx="15656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CH" sz="3000" b="1" dirty="0"/>
              <a:t>Hobbys	</a:t>
            </a:r>
          </a:p>
        </p:txBody>
      </p:sp>
      <p:sp>
        <p:nvSpPr>
          <p:cNvPr id="5127" name="Textfeld 14"/>
          <p:cNvSpPr txBox="1">
            <a:spLocks noChangeArrowheads="1"/>
          </p:cNvSpPr>
          <p:nvPr/>
        </p:nvSpPr>
        <p:spPr bwMode="auto">
          <a:xfrm rot="3128759">
            <a:off x="5986537" y="1715978"/>
            <a:ext cx="2094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CH" sz="3000" b="1" dirty="0"/>
              <a:t>Spiritualität</a:t>
            </a:r>
          </a:p>
        </p:txBody>
      </p:sp>
      <p:sp>
        <p:nvSpPr>
          <p:cNvPr id="5129" name="Textfeld 14"/>
          <p:cNvSpPr txBox="1">
            <a:spLocks noChangeArrowheads="1"/>
          </p:cNvSpPr>
          <p:nvPr/>
        </p:nvSpPr>
        <p:spPr bwMode="auto">
          <a:xfrm rot="1080556">
            <a:off x="2318556" y="3882333"/>
            <a:ext cx="21847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de-CH" sz="3000" b="1" dirty="0"/>
              <a:t>Familie</a:t>
            </a:r>
          </a:p>
          <a:p>
            <a:pPr algn="ctr" eaLnBrk="1" hangingPunct="1"/>
            <a:endParaRPr lang="de-CH" sz="3000" b="1" dirty="0"/>
          </a:p>
        </p:txBody>
      </p:sp>
      <p:sp>
        <p:nvSpPr>
          <p:cNvPr id="9" name="Gleichschenkliges Dreieck 8"/>
          <p:cNvSpPr/>
          <p:nvPr/>
        </p:nvSpPr>
        <p:spPr>
          <a:xfrm>
            <a:off x="5868144" y="3969061"/>
            <a:ext cx="1052382" cy="842209"/>
          </a:xfrm>
          <a:prstGeom prst="triangle">
            <a:avLst/>
          </a:prstGeom>
          <a:noFill/>
          <a:ln w="142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824530" y="3445986"/>
            <a:ext cx="12497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300" b="1" dirty="0"/>
              <a:t>Liebe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054" y="4796136"/>
            <a:ext cx="26506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300" b="1" dirty="0"/>
              <a:t>Haben    Sein</a:t>
            </a:r>
          </a:p>
        </p:txBody>
      </p:sp>
      <p:sp>
        <p:nvSpPr>
          <p:cNvPr id="17" name="Gleichschenkliges Dreieck 16"/>
          <p:cNvSpPr/>
          <p:nvPr/>
        </p:nvSpPr>
        <p:spPr>
          <a:xfrm>
            <a:off x="4923422" y="2726922"/>
            <a:ext cx="2996951" cy="2636063"/>
          </a:xfrm>
          <a:prstGeom prst="triangle">
            <a:avLst/>
          </a:prstGeom>
          <a:noFill/>
          <a:ln w="142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702" y="74187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Ökonomie Nobelpreisträger</a:t>
            </a:r>
          </a:p>
          <a:p>
            <a:r>
              <a:rPr lang="de-CH" dirty="0"/>
              <a:t>Daniel </a:t>
            </a:r>
            <a:r>
              <a:rPr lang="de-CH" dirty="0" err="1"/>
              <a:t>Kahneman</a:t>
            </a:r>
            <a:endParaRPr lang="de-CH" dirty="0"/>
          </a:p>
          <a:p>
            <a:endParaRPr lang="de-CH" dirty="0"/>
          </a:p>
          <a:p>
            <a:r>
              <a:rPr lang="de-CH" dirty="0"/>
              <a:t>Glücklich Sein</a:t>
            </a:r>
          </a:p>
        </p:txBody>
      </p:sp>
    </p:spTree>
    <p:extLst>
      <p:ext uri="{BB962C8B-B14F-4D97-AF65-F5344CB8AC3E}">
        <p14:creationId xmlns:p14="http://schemas.microsoft.com/office/powerpoint/2010/main" val="60509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867" y="1916832"/>
            <a:ext cx="5165253" cy="1872208"/>
          </a:xfrm>
        </p:spPr>
        <p:txBody>
          <a:bodyPr>
            <a:normAutofit/>
          </a:bodyPr>
          <a:lstStyle/>
          <a:p>
            <a:r>
              <a:rPr lang="de-CH" sz="2400" dirty="0"/>
              <a:t>Oft: Schlechte Bildung, geringes Selbstwertgefühl, div. ungelöste Konflikte, Armut, Krankheit, Sucht, Hilflosigkeit, Angst</a:t>
            </a:r>
          </a:p>
        </p:txBody>
      </p:sp>
      <p:sp>
        <p:nvSpPr>
          <p:cNvPr id="3" name="Smiley 2"/>
          <p:cNvSpPr/>
          <p:nvPr/>
        </p:nvSpPr>
        <p:spPr>
          <a:xfrm>
            <a:off x="467544" y="188640"/>
            <a:ext cx="1512168" cy="1584176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096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/>
              <a:t>Schismogenetischer</a:t>
            </a:r>
            <a:r>
              <a:rPr lang="de-CH" dirty="0"/>
              <a:t> Kommunikationsprozess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43272" y="4365104"/>
            <a:ext cx="526888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/>
              <a:t>(</a:t>
            </a:r>
            <a:r>
              <a:rPr lang="de-CH" sz="2400" dirty="0" err="1"/>
              <a:t>Un</a:t>
            </a:r>
            <a:r>
              <a:rPr lang="de-CH" sz="2400" dirty="0"/>
              <a:t>)bewusste Lösungsstrategie: um mich selber aufzuwerten, entwerte ich die Andern. Methoden: Teilwahrheiten, Lügen, Gerüchte, Missverständnisse u.a.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EDA1A1-89FF-4950-8F07-CACFD3F5A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4623" r="26375" b="33200"/>
          <a:stretch/>
        </p:blipFill>
        <p:spPr>
          <a:xfrm>
            <a:off x="5436096" y="1962353"/>
            <a:ext cx="3240360" cy="216936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02E7F76-9330-4A14-B913-95AE9315FB73}"/>
              </a:ext>
            </a:extLst>
          </p:cNvPr>
          <p:cNvSpPr txBox="1">
            <a:spLocks/>
          </p:cNvSpPr>
          <p:nvPr/>
        </p:nvSpPr>
        <p:spPr>
          <a:xfrm>
            <a:off x="6372200" y="4077072"/>
            <a:ext cx="21135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«emotionale Verschmutzung» erhöht sich mit zunehmender </a:t>
            </a:r>
            <a:r>
              <a:rPr lang="de-CH" sz="2800" dirty="0" err="1"/>
              <a:t>schismogenetischer</a:t>
            </a:r>
            <a:r>
              <a:rPr lang="de-CH" sz="2800" dirty="0"/>
              <a:t> Wesen</a:t>
            </a:r>
          </a:p>
        </p:txBody>
      </p:sp>
    </p:spTree>
    <p:extLst>
      <p:ext uri="{BB962C8B-B14F-4D97-AF65-F5344CB8AC3E}">
        <p14:creationId xmlns:p14="http://schemas.microsoft.com/office/powerpoint/2010/main" val="34598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nförmige Legende 9"/>
          <p:cNvSpPr/>
          <p:nvPr/>
        </p:nvSpPr>
        <p:spPr>
          <a:xfrm>
            <a:off x="485126" y="1688919"/>
            <a:ext cx="8424936" cy="4464496"/>
          </a:xfrm>
          <a:prstGeom prst="cloudCallout">
            <a:avLst>
              <a:gd name="adj1" fmla="val -37389"/>
              <a:gd name="adj2" fmla="val 3669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Wolkenförmige Legende 9">
            <a:extLst>
              <a:ext uri="{FF2B5EF4-FFF2-40B4-BE49-F238E27FC236}">
                <a16:creationId xmlns:a16="http://schemas.microsoft.com/office/drawing/2014/main" id="{201CBC49-F72F-4DD0-A86D-B34EEA6F6DEB}"/>
              </a:ext>
            </a:extLst>
          </p:cNvPr>
          <p:cNvSpPr/>
          <p:nvPr/>
        </p:nvSpPr>
        <p:spPr>
          <a:xfrm>
            <a:off x="485126" y="1687425"/>
            <a:ext cx="8424936" cy="4464496"/>
          </a:xfrm>
          <a:prstGeom prst="cloudCallout">
            <a:avLst>
              <a:gd name="adj1" fmla="val -37512"/>
              <a:gd name="adj2" fmla="val 3658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Wolkenförmige Legende 24">
            <a:extLst>
              <a:ext uri="{FF2B5EF4-FFF2-40B4-BE49-F238E27FC236}">
                <a16:creationId xmlns:a16="http://schemas.microsoft.com/office/drawing/2014/main" id="{EDF46A4F-3D8D-41DA-A657-A3A01AB24C15}"/>
              </a:ext>
            </a:extLst>
          </p:cNvPr>
          <p:cNvSpPr/>
          <p:nvPr/>
        </p:nvSpPr>
        <p:spPr>
          <a:xfrm rot="1292468">
            <a:off x="3769031" y="4730352"/>
            <a:ext cx="2317525" cy="1363573"/>
          </a:xfrm>
          <a:prstGeom prst="cloudCallout">
            <a:avLst>
              <a:gd name="adj1" fmla="val 48269"/>
              <a:gd name="adj2" fmla="val -131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529" y="6141691"/>
            <a:ext cx="8003347" cy="635257"/>
          </a:xfrm>
        </p:spPr>
        <p:txBody>
          <a:bodyPr>
            <a:normAutofit fontScale="90000"/>
          </a:bodyPr>
          <a:lstStyle/>
          <a:p>
            <a:r>
              <a:rPr lang="de-CH" sz="2800" dirty="0"/>
              <a:t>Emotionale «Verschmutzung» klärt sich durch klare wertschätzende Kommunikation</a:t>
            </a:r>
          </a:p>
        </p:txBody>
      </p:sp>
      <p:sp>
        <p:nvSpPr>
          <p:cNvPr id="3" name="Smiley 2"/>
          <p:cNvSpPr/>
          <p:nvPr/>
        </p:nvSpPr>
        <p:spPr>
          <a:xfrm>
            <a:off x="1120183" y="4160461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Smiley 3"/>
          <p:cNvSpPr/>
          <p:nvPr/>
        </p:nvSpPr>
        <p:spPr>
          <a:xfrm>
            <a:off x="1115616" y="4866965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Smiley 4"/>
          <p:cNvSpPr/>
          <p:nvPr/>
        </p:nvSpPr>
        <p:spPr>
          <a:xfrm>
            <a:off x="1994279" y="4930542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miley 5"/>
          <p:cNvSpPr/>
          <p:nvPr/>
        </p:nvSpPr>
        <p:spPr>
          <a:xfrm>
            <a:off x="2544265" y="4050480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miley 6"/>
          <p:cNvSpPr/>
          <p:nvPr/>
        </p:nvSpPr>
        <p:spPr>
          <a:xfrm>
            <a:off x="2586730" y="471045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miley 8"/>
          <p:cNvSpPr/>
          <p:nvPr/>
        </p:nvSpPr>
        <p:spPr>
          <a:xfrm>
            <a:off x="1994280" y="4074651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Wolkenförmige Legende 11"/>
          <p:cNvSpPr/>
          <p:nvPr/>
        </p:nvSpPr>
        <p:spPr>
          <a:xfrm>
            <a:off x="5989263" y="1736014"/>
            <a:ext cx="2920799" cy="1848954"/>
          </a:xfrm>
          <a:prstGeom prst="cloudCallout">
            <a:avLst>
              <a:gd name="adj1" fmla="val -28792"/>
              <a:gd name="adj2" fmla="val 820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Smiley 13"/>
          <p:cNvSpPr/>
          <p:nvPr/>
        </p:nvSpPr>
        <p:spPr>
          <a:xfrm>
            <a:off x="6491096" y="2022924"/>
            <a:ext cx="576064" cy="552158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Smiley 19"/>
          <p:cNvSpPr/>
          <p:nvPr/>
        </p:nvSpPr>
        <p:spPr>
          <a:xfrm>
            <a:off x="6491096" y="2562126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Smiley 20"/>
          <p:cNvSpPr/>
          <p:nvPr/>
        </p:nvSpPr>
        <p:spPr>
          <a:xfrm>
            <a:off x="7276480" y="2696882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Smiley 21"/>
          <p:cNvSpPr/>
          <p:nvPr/>
        </p:nvSpPr>
        <p:spPr>
          <a:xfrm>
            <a:off x="7812360" y="2068434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Smiley 22"/>
          <p:cNvSpPr/>
          <p:nvPr/>
        </p:nvSpPr>
        <p:spPr>
          <a:xfrm>
            <a:off x="7153668" y="2022924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Wolkenförmige Legende 24"/>
          <p:cNvSpPr/>
          <p:nvPr/>
        </p:nvSpPr>
        <p:spPr>
          <a:xfrm>
            <a:off x="2287983" y="1056990"/>
            <a:ext cx="2920799" cy="1848954"/>
          </a:xfrm>
          <a:prstGeom prst="cloudCallout">
            <a:avLst>
              <a:gd name="adj1" fmla="val 76004"/>
              <a:gd name="adj2" fmla="val 290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Smiley 23"/>
          <p:cNvSpPr/>
          <p:nvPr/>
        </p:nvSpPr>
        <p:spPr>
          <a:xfrm>
            <a:off x="4297874" y="1123047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Smiley 25"/>
          <p:cNvSpPr/>
          <p:nvPr/>
        </p:nvSpPr>
        <p:spPr>
          <a:xfrm>
            <a:off x="3814659" y="1808796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Smiley 26"/>
          <p:cNvSpPr/>
          <p:nvPr/>
        </p:nvSpPr>
        <p:spPr>
          <a:xfrm>
            <a:off x="2987823" y="2104825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Smiley 27"/>
          <p:cNvSpPr/>
          <p:nvPr/>
        </p:nvSpPr>
        <p:spPr>
          <a:xfrm>
            <a:off x="2889159" y="1404779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810478" y="2540525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Vorstand</a:t>
            </a:r>
          </a:p>
        </p:txBody>
      </p:sp>
      <p:sp>
        <p:nvSpPr>
          <p:cNvPr id="30" name="Smiley 29"/>
          <p:cNvSpPr/>
          <p:nvPr/>
        </p:nvSpPr>
        <p:spPr>
          <a:xfrm>
            <a:off x="3881742" y="4062324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Smiley 33"/>
          <p:cNvSpPr/>
          <p:nvPr/>
        </p:nvSpPr>
        <p:spPr>
          <a:xfrm>
            <a:off x="4782084" y="5403011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Smiley 30"/>
          <p:cNvSpPr/>
          <p:nvPr/>
        </p:nvSpPr>
        <p:spPr>
          <a:xfrm>
            <a:off x="4737124" y="4160461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Smiley 32"/>
          <p:cNvSpPr/>
          <p:nvPr/>
        </p:nvSpPr>
        <p:spPr>
          <a:xfrm>
            <a:off x="4228403" y="4733442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/>
              <a:t>Parallelprozess durch </a:t>
            </a:r>
          </a:p>
          <a:p>
            <a:r>
              <a:rPr lang="de-CH" sz="3200" dirty="0"/>
              <a:t>Weitergabe der wertschätzenden Grundhaltung  </a:t>
            </a:r>
          </a:p>
        </p:txBody>
      </p:sp>
      <p:sp>
        <p:nvSpPr>
          <p:cNvPr id="42" name="Smiley 41">
            <a:extLst>
              <a:ext uri="{FF2B5EF4-FFF2-40B4-BE49-F238E27FC236}">
                <a16:creationId xmlns:a16="http://schemas.microsoft.com/office/drawing/2014/main" id="{2C917DBC-311C-4B2D-BC03-62048536E193}"/>
              </a:ext>
            </a:extLst>
          </p:cNvPr>
          <p:cNvSpPr/>
          <p:nvPr/>
        </p:nvSpPr>
        <p:spPr>
          <a:xfrm>
            <a:off x="3714073" y="3993370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3" name="Smiley 42">
            <a:extLst>
              <a:ext uri="{FF2B5EF4-FFF2-40B4-BE49-F238E27FC236}">
                <a16:creationId xmlns:a16="http://schemas.microsoft.com/office/drawing/2014/main" id="{3D6D64B2-E415-4611-A3CF-ED001A31AB3E}"/>
              </a:ext>
            </a:extLst>
          </p:cNvPr>
          <p:cNvSpPr/>
          <p:nvPr/>
        </p:nvSpPr>
        <p:spPr>
          <a:xfrm>
            <a:off x="3163870" y="4516377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4" name="Smiley 43">
            <a:extLst>
              <a:ext uri="{FF2B5EF4-FFF2-40B4-BE49-F238E27FC236}">
                <a16:creationId xmlns:a16="http://schemas.microsoft.com/office/drawing/2014/main" id="{339E5042-7017-4775-9340-EC721CEC5613}"/>
              </a:ext>
            </a:extLst>
          </p:cNvPr>
          <p:cNvSpPr/>
          <p:nvPr/>
        </p:nvSpPr>
        <p:spPr>
          <a:xfrm>
            <a:off x="4586734" y="4045896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5" name="Smiley 44">
            <a:extLst>
              <a:ext uri="{FF2B5EF4-FFF2-40B4-BE49-F238E27FC236}">
                <a16:creationId xmlns:a16="http://schemas.microsoft.com/office/drawing/2014/main" id="{789EF0B6-D3C0-42B0-87C0-642BE3AFCEE2}"/>
              </a:ext>
            </a:extLst>
          </p:cNvPr>
          <p:cNvSpPr/>
          <p:nvPr/>
        </p:nvSpPr>
        <p:spPr>
          <a:xfrm>
            <a:off x="1862352" y="4906354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6" name="Smiley 45">
            <a:extLst>
              <a:ext uri="{FF2B5EF4-FFF2-40B4-BE49-F238E27FC236}">
                <a16:creationId xmlns:a16="http://schemas.microsoft.com/office/drawing/2014/main" id="{2B8C8B2D-4482-4A99-96CC-6737B97C853D}"/>
              </a:ext>
            </a:extLst>
          </p:cNvPr>
          <p:cNvSpPr/>
          <p:nvPr/>
        </p:nvSpPr>
        <p:spPr>
          <a:xfrm>
            <a:off x="4100559" y="4724167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7" name="Smiley 46">
            <a:extLst>
              <a:ext uri="{FF2B5EF4-FFF2-40B4-BE49-F238E27FC236}">
                <a16:creationId xmlns:a16="http://schemas.microsoft.com/office/drawing/2014/main" id="{859E7874-A0ED-47F5-BEE0-0573AEAC38F8}"/>
              </a:ext>
            </a:extLst>
          </p:cNvPr>
          <p:cNvSpPr/>
          <p:nvPr/>
        </p:nvSpPr>
        <p:spPr>
          <a:xfrm>
            <a:off x="4648840" y="5322638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8" name="Smiley 47">
            <a:extLst>
              <a:ext uri="{FF2B5EF4-FFF2-40B4-BE49-F238E27FC236}">
                <a16:creationId xmlns:a16="http://schemas.microsoft.com/office/drawing/2014/main" id="{AEF2BFD0-BFD9-40CC-B331-7ABCEC7AC6FB}"/>
              </a:ext>
            </a:extLst>
          </p:cNvPr>
          <p:cNvSpPr/>
          <p:nvPr/>
        </p:nvSpPr>
        <p:spPr>
          <a:xfrm>
            <a:off x="1002892" y="4105138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49" name="Smiley 48">
            <a:extLst>
              <a:ext uri="{FF2B5EF4-FFF2-40B4-BE49-F238E27FC236}">
                <a16:creationId xmlns:a16="http://schemas.microsoft.com/office/drawing/2014/main" id="{906FB4BD-EE9D-43A5-9E22-26EE617E0C51}"/>
              </a:ext>
            </a:extLst>
          </p:cNvPr>
          <p:cNvSpPr/>
          <p:nvPr/>
        </p:nvSpPr>
        <p:spPr>
          <a:xfrm>
            <a:off x="1860697" y="4006477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0" name="Smiley 49">
            <a:extLst>
              <a:ext uri="{FF2B5EF4-FFF2-40B4-BE49-F238E27FC236}">
                <a16:creationId xmlns:a16="http://schemas.microsoft.com/office/drawing/2014/main" id="{AFB2D14D-57A1-4ACE-A883-D9B25673998C}"/>
              </a:ext>
            </a:extLst>
          </p:cNvPr>
          <p:cNvSpPr/>
          <p:nvPr/>
        </p:nvSpPr>
        <p:spPr>
          <a:xfrm>
            <a:off x="2471585" y="3974540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1" name="Smiley 50">
            <a:extLst>
              <a:ext uri="{FF2B5EF4-FFF2-40B4-BE49-F238E27FC236}">
                <a16:creationId xmlns:a16="http://schemas.microsoft.com/office/drawing/2014/main" id="{FEA5EC3C-3166-4114-96DF-3779EE9F4379}"/>
              </a:ext>
            </a:extLst>
          </p:cNvPr>
          <p:cNvSpPr/>
          <p:nvPr/>
        </p:nvSpPr>
        <p:spPr>
          <a:xfrm>
            <a:off x="2509348" y="4657502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2" name="Smiley 51">
            <a:extLst>
              <a:ext uri="{FF2B5EF4-FFF2-40B4-BE49-F238E27FC236}">
                <a16:creationId xmlns:a16="http://schemas.microsoft.com/office/drawing/2014/main" id="{7E5FC0EE-DAEC-4829-AFCF-82BD32BEF8BD}"/>
              </a:ext>
            </a:extLst>
          </p:cNvPr>
          <p:cNvSpPr/>
          <p:nvPr/>
        </p:nvSpPr>
        <p:spPr>
          <a:xfrm>
            <a:off x="1053980" y="4827487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3" name="Titel 1">
            <a:extLst>
              <a:ext uri="{FF2B5EF4-FFF2-40B4-BE49-F238E27FC236}">
                <a16:creationId xmlns:a16="http://schemas.microsoft.com/office/drawing/2014/main" id="{0C025388-B79C-40AC-B9BC-3D65C5003C28}"/>
              </a:ext>
            </a:extLst>
          </p:cNvPr>
          <p:cNvSpPr txBox="1">
            <a:spLocks/>
          </p:cNvSpPr>
          <p:nvPr/>
        </p:nvSpPr>
        <p:spPr>
          <a:xfrm>
            <a:off x="449964" y="3419505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Bewohner</a:t>
            </a:r>
          </a:p>
        </p:txBody>
      </p:sp>
      <p:sp>
        <p:nvSpPr>
          <p:cNvPr id="61" name="Smiley 60">
            <a:extLst>
              <a:ext uri="{FF2B5EF4-FFF2-40B4-BE49-F238E27FC236}">
                <a16:creationId xmlns:a16="http://schemas.microsoft.com/office/drawing/2014/main" id="{446DA5F8-4C9A-4AB6-AFBB-BCA66FCDD1D5}"/>
              </a:ext>
            </a:extLst>
          </p:cNvPr>
          <p:cNvSpPr/>
          <p:nvPr/>
        </p:nvSpPr>
        <p:spPr>
          <a:xfrm>
            <a:off x="5400340" y="5322638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Smiley 57">
            <a:extLst>
              <a:ext uri="{FF2B5EF4-FFF2-40B4-BE49-F238E27FC236}">
                <a16:creationId xmlns:a16="http://schemas.microsoft.com/office/drawing/2014/main" id="{360366BF-CB06-4398-8D2F-310AA26C21E6}"/>
              </a:ext>
            </a:extLst>
          </p:cNvPr>
          <p:cNvSpPr/>
          <p:nvPr/>
        </p:nvSpPr>
        <p:spPr>
          <a:xfrm>
            <a:off x="5289010" y="5220889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59" name="Smiley 58">
            <a:extLst>
              <a:ext uri="{FF2B5EF4-FFF2-40B4-BE49-F238E27FC236}">
                <a16:creationId xmlns:a16="http://schemas.microsoft.com/office/drawing/2014/main" id="{CC8CCB28-45A7-4DAF-BA07-161E921129DC}"/>
              </a:ext>
            </a:extLst>
          </p:cNvPr>
          <p:cNvSpPr/>
          <p:nvPr/>
        </p:nvSpPr>
        <p:spPr>
          <a:xfrm>
            <a:off x="3213608" y="3442101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60" name="Titel 1">
            <a:extLst>
              <a:ext uri="{FF2B5EF4-FFF2-40B4-BE49-F238E27FC236}">
                <a16:creationId xmlns:a16="http://schemas.microsoft.com/office/drawing/2014/main" id="{64528AF1-8D73-435F-8907-82FD751D6775}"/>
              </a:ext>
            </a:extLst>
          </p:cNvPr>
          <p:cNvSpPr txBox="1">
            <a:spLocks/>
          </p:cNvSpPr>
          <p:nvPr/>
        </p:nvSpPr>
        <p:spPr>
          <a:xfrm>
            <a:off x="5079915" y="4706941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Freiwillige</a:t>
            </a:r>
          </a:p>
        </p:txBody>
      </p:sp>
      <p:sp>
        <p:nvSpPr>
          <p:cNvPr id="11" name="Pfeil: nach oben und unten 10">
            <a:extLst>
              <a:ext uri="{FF2B5EF4-FFF2-40B4-BE49-F238E27FC236}">
                <a16:creationId xmlns:a16="http://schemas.microsoft.com/office/drawing/2014/main" id="{AD9DE075-C167-4451-A4EE-942E43124EC4}"/>
              </a:ext>
            </a:extLst>
          </p:cNvPr>
          <p:cNvSpPr/>
          <p:nvPr/>
        </p:nvSpPr>
        <p:spPr>
          <a:xfrm rot="17527890">
            <a:off x="5084077" y="1464970"/>
            <a:ext cx="746808" cy="1763999"/>
          </a:xfrm>
          <a:prstGeom prst="up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3" name="Pfeil: nach oben und unten 62">
            <a:extLst>
              <a:ext uri="{FF2B5EF4-FFF2-40B4-BE49-F238E27FC236}">
                <a16:creationId xmlns:a16="http://schemas.microsoft.com/office/drawing/2014/main" id="{E9CFCC6A-1A08-4CD4-8594-750457A70235}"/>
              </a:ext>
            </a:extLst>
          </p:cNvPr>
          <p:cNvSpPr/>
          <p:nvPr/>
        </p:nvSpPr>
        <p:spPr>
          <a:xfrm rot="13339197">
            <a:off x="5926582" y="3166134"/>
            <a:ext cx="880067" cy="2031514"/>
          </a:xfrm>
          <a:prstGeom prst="up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4" name="Pfeil: nach oben und unten 63">
            <a:extLst>
              <a:ext uri="{FF2B5EF4-FFF2-40B4-BE49-F238E27FC236}">
                <a16:creationId xmlns:a16="http://schemas.microsoft.com/office/drawing/2014/main" id="{29CCD4FF-32E5-4288-99A2-E99B05C9DE2E}"/>
              </a:ext>
            </a:extLst>
          </p:cNvPr>
          <p:cNvSpPr/>
          <p:nvPr/>
        </p:nvSpPr>
        <p:spPr>
          <a:xfrm rot="14963744">
            <a:off x="4777720" y="2547819"/>
            <a:ext cx="690954" cy="2166287"/>
          </a:xfrm>
          <a:prstGeom prst="upDown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272844" y="3855401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Gesundes Mitarbeiter Team</a:t>
            </a:r>
          </a:p>
        </p:txBody>
      </p:sp>
    </p:spTree>
    <p:extLst>
      <p:ext uri="{BB962C8B-B14F-4D97-AF65-F5344CB8AC3E}">
        <p14:creationId xmlns:p14="http://schemas.microsoft.com/office/powerpoint/2010/main" val="9031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7" y="-10688"/>
            <a:ext cx="3728315" cy="135145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CH" dirty="0"/>
              <a:t>Idealzustand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212380" y="949890"/>
            <a:ext cx="1773807" cy="1773807"/>
            <a:chOff x="3454194" y="199327"/>
            <a:chExt cx="1773807" cy="1773807"/>
          </a:xfrm>
        </p:grpSpPr>
        <p:sp>
          <p:nvSpPr>
            <p:cNvPr id="5" name="Form 4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Bewohner</a:t>
              </a:r>
            </a:p>
          </p:txBody>
        </p:sp>
      </p:grpSp>
      <p:sp>
        <p:nvSpPr>
          <p:cNvPr id="4" name="Gebogener Pfeil 3"/>
          <p:cNvSpPr/>
          <p:nvPr/>
        </p:nvSpPr>
        <p:spPr>
          <a:xfrm rot="1387560">
            <a:off x="1937548" y="650532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pieren 6"/>
          <p:cNvGrpSpPr/>
          <p:nvPr/>
        </p:nvGrpSpPr>
        <p:grpSpPr>
          <a:xfrm>
            <a:off x="1508242" y="3045243"/>
            <a:ext cx="1773807" cy="1773807"/>
            <a:chOff x="3454194" y="199327"/>
            <a:chExt cx="1773807" cy="1773807"/>
          </a:xfrm>
        </p:grpSpPr>
        <p:sp>
          <p:nvSpPr>
            <p:cNvPr id="9" name="Form 8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Besucher</a:t>
              </a:r>
            </a:p>
          </p:txBody>
        </p:sp>
      </p:grpSp>
      <p:sp>
        <p:nvSpPr>
          <p:cNvPr id="8" name="Gebogener Pfeil 7"/>
          <p:cNvSpPr/>
          <p:nvPr/>
        </p:nvSpPr>
        <p:spPr>
          <a:xfrm rot="19085351">
            <a:off x="1197956" y="2650792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uppieren 14"/>
          <p:cNvGrpSpPr/>
          <p:nvPr/>
        </p:nvGrpSpPr>
        <p:grpSpPr>
          <a:xfrm>
            <a:off x="5886752" y="2150526"/>
            <a:ext cx="1773807" cy="1773807"/>
            <a:chOff x="3454194" y="199327"/>
            <a:chExt cx="1773807" cy="1773807"/>
          </a:xfrm>
        </p:grpSpPr>
        <p:sp>
          <p:nvSpPr>
            <p:cNvPr id="16" name="Form 15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Mitarbeiter/innen</a:t>
              </a:r>
            </a:p>
          </p:txBody>
        </p:sp>
      </p:grpSp>
      <p:sp>
        <p:nvSpPr>
          <p:cNvPr id="18" name="Gebogener Pfeil 17"/>
          <p:cNvSpPr/>
          <p:nvPr/>
        </p:nvSpPr>
        <p:spPr>
          <a:xfrm rot="8478638">
            <a:off x="5458106" y="1847026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pieren 18"/>
          <p:cNvGrpSpPr/>
          <p:nvPr/>
        </p:nvGrpSpPr>
        <p:grpSpPr>
          <a:xfrm>
            <a:off x="2987824" y="4653136"/>
            <a:ext cx="1773807" cy="1773807"/>
            <a:chOff x="3454194" y="199327"/>
            <a:chExt cx="1773807" cy="1773807"/>
          </a:xfrm>
        </p:grpSpPr>
        <p:sp>
          <p:nvSpPr>
            <p:cNvPr id="20" name="Form 19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Vorstand</a:t>
              </a:r>
            </a:p>
          </p:txBody>
        </p:sp>
      </p:grpSp>
      <p:sp>
        <p:nvSpPr>
          <p:cNvPr id="22" name="Gebogener Pfeil 21"/>
          <p:cNvSpPr/>
          <p:nvPr/>
        </p:nvSpPr>
        <p:spPr>
          <a:xfrm rot="15749447">
            <a:off x="2643615" y="4236919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uppieren 22"/>
          <p:cNvGrpSpPr/>
          <p:nvPr/>
        </p:nvGrpSpPr>
        <p:grpSpPr>
          <a:xfrm>
            <a:off x="5409553" y="3984625"/>
            <a:ext cx="1773807" cy="1773807"/>
            <a:chOff x="3454194" y="199327"/>
            <a:chExt cx="1773807" cy="1773807"/>
          </a:xfrm>
        </p:grpSpPr>
        <p:sp>
          <p:nvSpPr>
            <p:cNvPr id="24" name="Form 23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Freiwillige</a:t>
              </a:r>
            </a:p>
          </p:txBody>
        </p:sp>
      </p:grpSp>
      <p:sp>
        <p:nvSpPr>
          <p:cNvPr id="26" name="Gebogener Pfeil 25"/>
          <p:cNvSpPr/>
          <p:nvPr/>
        </p:nvSpPr>
        <p:spPr>
          <a:xfrm rot="11924686">
            <a:off x="5047332" y="3547840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uppieren 38"/>
          <p:cNvGrpSpPr/>
          <p:nvPr/>
        </p:nvGrpSpPr>
        <p:grpSpPr>
          <a:xfrm>
            <a:off x="4454377" y="548680"/>
            <a:ext cx="1773807" cy="1773807"/>
            <a:chOff x="3454194" y="199327"/>
            <a:chExt cx="1773807" cy="1773807"/>
          </a:xfrm>
        </p:grpSpPr>
        <p:sp>
          <p:nvSpPr>
            <p:cNvPr id="40" name="Form 39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Stiftungs-rat</a:t>
              </a:r>
            </a:p>
          </p:txBody>
        </p:sp>
      </p:grpSp>
      <p:sp>
        <p:nvSpPr>
          <p:cNvPr id="42" name="Gebogener Pfeil 41"/>
          <p:cNvSpPr/>
          <p:nvPr/>
        </p:nvSpPr>
        <p:spPr>
          <a:xfrm rot="5153455">
            <a:off x="4082157" y="202853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uppieren 30"/>
          <p:cNvGrpSpPr/>
          <p:nvPr/>
        </p:nvGrpSpPr>
        <p:grpSpPr>
          <a:xfrm>
            <a:off x="3059832" y="2006537"/>
            <a:ext cx="2920685" cy="2934631"/>
            <a:chOff x="5166174" y="1105896"/>
            <a:chExt cx="2489279" cy="2489279"/>
          </a:xfrm>
        </p:grpSpPr>
        <p:sp>
          <p:nvSpPr>
            <p:cNvPr id="32" name="Form 31"/>
            <p:cNvSpPr/>
            <p:nvPr/>
          </p:nvSpPr>
          <p:spPr>
            <a:xfrm>
              <a:off x="5166174" y="1105896"/>
              <a:ext cx="2489279" cy="2489279"/>
            </a:xfrm>
            <a:prstGeom prst="gear9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3" name="Form 4"/>
            <p:cNvSpPr/>
            <p:nvPr/>
          </p:nvSpPr>
          <p:spPr>
            <a:xfrm>
              <a:off x="5711164" y="1688998"/>
              <a:ext cx="1488367" cy="12795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Haus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 err="1"/>
                <a:t>Zueflucht</a:t>
              </a:r>
              <a:endParaRPr lang="de-CH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36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7" y="-10688"/>
            <a:ext cx="3728315" cy="135145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CH" dirty="0" err="1"/>
              <a:t>Ralität</a:t>
            </a:r>
            <a:endParaRPr lang="de-CH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212380" y="949890"/>
            <a:ext cx="1773807" cy="1773807"/>
            <a:chOff x="3454194" y="199327"/>
            <a:chExt cx="1773807" cy="1773807"/>
          </a:xfrm>
        </p:grpSpPr>
        <p:sp>
          <p:nvSpPr>
            <p:cNvPr id="5" name="Form 4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Bewohner</a:t>
              </a:r>
            </a:p>
          </p:txBody>
        </p:sp>
      </p:grpSp>
      <p:sp>
        <p:nvSpPr>
          <p:cNvPr id="4" name="Gebogener Pfeil 3"/>
          <p:cNvSpPr/>
          <p:nvPr/>
        </p:nvSpPr>
        <p:spPr>
          <a:xfrm rot="1387560">
            <a:off x="1937548" y="650532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uppieren 6"/>
          <p:cNvGrpSpPr/>
          <p:nvPr/>
        </p:nvGrpSpPr>
        <p:grpSpPr>
          <a:xfrm>
            <a:off x="1508242" y="3045243"/>
            <a:ext cx="1773807" cy="1773807"/>
            <a:chOff x="3454194" y="199327"/>
            <a:chExt cx="1773807" cy="1773807"/>
          </a:xfrm>
        </p:grpSpPr>
        <p:sp>
          <p:nvSpPr>
            <p:cNvPr id="9" name="Form 8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Besucher</a:t>
              </a:r>
            </a:p>
          </p:txBody>
        </p:sp>
      </p:grpSp>
      <p:sp>
        <p:nvSpPr>
          <p:cNvPr id="8" name="Gebogener Pfeil 7"/>
          <p:cNvSpPr/>
          <p:nvPr/>
        </p:nvSpPr>
        <p:spPr>
          <a:xfrm rot="19085351">
            <a:off x="1197956" y="2650792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uppieren 14"/>
          <p:cNvGrpSpPr/>
          <p:nvPr/>
        </p:nvGrpSpPr>
        <p:grpSpPr>
          <a:xfrm>
            <a:off x="5886752" y="2150526"/>
            <a:ext cx="1773807" cy="1773807"/>
            <a:chOff x="3454194" y="199327"/>
            <a:chExt cx="1773807" cy="1773807"/>
          </a:xfrm>
        </p:grpSpPr>
        <p:sp>
          <p:nvSpPr>
            <p:cNvPr id="16" name="Form 15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Mitarbeiter/innen</a:t>
              </a:r>
            </a:p>
          </p:txBody>
        </p:sp>
      </p:grpSp>
      <p:sp>
        <p:nvSpPr>
          <p:cNvPr id="18" name="Gebogener Pfeil 17"/>
          <p:cNvSpPr/>
          <p:nvPr/>
        </p:nvSpPr>
        <p:spPr>
          <a:xfrm rot="8478638">
            <a:off x="5458106" y="1847026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uppieren 18"/>
          <p:cNvGrpSpPr/>
          <p:nvPr/>
        </p:nvGrpSpPr>
        <p:grpSpPr>
          <a:xfrm>
            <a:off x="2987824" y="4653136"/>
            <a:ext cx="1773807" cy="1773807"/>
            <a:chOff x="3454194" y="199327"/>
            <a:chExt cx="1773807" cy="1773807"/>
          </a:xfrm>
        </p:grpSpPr>
        <p:sp>
          <p:nvSpPr>
            <p:cNvPr id="20" name="Form 19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Vorstand</a:t>
              </a:r>
            </a:p>
          </p:txBody>
        </p:sp>
      </p:grpSp>
      <p:sp>
        <p:nvSpPr>
          <p:cNvPr id="22" name="Gebogener Pfeil 21"/>
          <p:cNvSpPr/>
          <p:nvPr/>
        </p:nvSpPr>
        <p:spPr>
          <a:xfrm rot="15749447">
            <a:off x="2643615" y="4236919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Gruppieren 22"/>
          <p:cNvGrpSpPr/>
          <p:nvPr/>
        </p:nvGrpSpPr>
        <p:grpSpPr>
          <a:xfrm>
            <a:off x="5409553" y="3984625"/>
            <a:ext cx="1773807" cy="1773807"/>
            <a:chOff x="3454194" y="199327"/>
            <a:chExt cx="1773807" cy="1773807"/>
          </a:xfrm>
        </p:grpSpPr>
        <p:sp>
          <p:nvSpPr>
            <p:cNvPr id="24" name="Form 23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Freiwillige</a:t>
              </a:r>
            </a:p>
          </p:txBody>
        </p:sp>
      </p:grpSp>
      <p:sp>
        <p:nvSpPr>
          <p:cNvPr id="26" name="Gebogener Pfeil 25"/>
          <p:cNvSpPr/>
          <p:nvPr/>
        </p:nvSpPr>
        <p:spPr>
          <a:xfrm rot="11924686">
            <a:off x="5047332" y="3547840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uppieren 38"/>
          <p:cNvGrpSpPr/>
          <p:nvPr/>
        </p:nvGrpSpPr>
        <p:grpSpPr>
          <a:xfrm>
            <a:off x="4454377" y="548680"/>
            <a:ext cx="1773807" cy="1773807"/>
            <a:chOff x="3454194" y="199327"/>
            <a:chExt cx="1773807" cy="1773807"/>
          </a:xfrm>
        </p:grpSpPr>
        <p:sp>
          <p:nvSpPr>
            <p:cNvPr id="40" name="Form 39"/>
            <p:cNvSpPr/>
            <p:nvPr/>
          </p:nvSpPr>
          <p:spPr>
            <a:xfrm rot="20700000">
              <a:off x="3454194" y="199327"/>
              <a:ext cx="1773807" cy="17738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orm 4"/>
            <p:cNvSpPr/>
            <p:nvPr/>
          </p:nvSpPr>
          <p:spPr>
            <a:xfrm>
              <a:off x="3843242" y="588375"/>
              <a:ext cx="995711" cy="9957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Stiftungs-rat</a:t>
              </a:r>
            </a:p>
          </p:txBody>
        </p:sp>
      </p:grpSp>
      <p:sp>
        <p:nvSpPr>
          <p:cNvPr id="42" name="Gebogener Pfeil 41"/>
          <p:cNvSpPr/>
          <p:nvPr/>
        </p:nvSpPr>
        <p:spPr>
          <a:xfrm rot="5153455">
            <a:off x="4082157" y="202853"/>
            <a:ext cx="2496068" cy="2496068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Gruppieren 30"/>
          <p:cNvGrpSpPr/>
          <p:nvPr/>
        </p:nvGrpSpPr>
        <p:grpSpPr>
          <a:xfrm>
            <a:off x="3059832" y="2006537"/>
            <a:ext cx="2920685" cy="2934631"/>
            <a:chOff x="5166174" y="1105896"/>
            <a:chExt cx="2489279" cy="2489279"/>
          </a:xfrm>
        </p:grpSpPr>
        <p:sp>
          <p:nvSpPr>
            <p:cNvPr id="32" name="Form 31"/>
            <p:cNvSpPr/>
            <p:nvPr/>
          </p:nvSpPr>
          <p:spPr>
            <a:xfrm>
              <a:off x="5166174" y="1105896"/>
              <a:ext cx="2489279" cy="2489279"/>
            </a:xfrm>
            <a:prstGeom prst="gear9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3" name="Form 4"/>
            <p:cNvSpPr/>
            <p:nvPr/>
          </p:nvSpPr>
          <p:spPr>
            <a:xfrm>
              <a:off x="5688056" y="1682698"/>
              <a:ext cx="1488367" cy="12795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/>
                <a:t>Haus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1700" kern="1200" dirty="0" err="1"/>
                <a:t>Zueflucht</a:t>
              </a:r>
              <a:endParaRPr lang="de-CH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061" y="6021288"/>
            <a:ext cx="2697863" cy="635257"/>
          </a:xfrm>
        </p:spPr>
        <p:txBody>
          <a:bodyPr>
            <a:normAutofit fontScale="90000"/>
          </a:bodyPr>
          <a:lstStyle/>
          <a:p>
            <a:r>
              <a:rPr lang="de-CH" sz="2800" dirty="0"/>
              <a:t>Emotionale «Verschmutzung»</a:t>
            </a:r>
          </a:p>
        </p:txBody>
      </p:sp>
      <p:sp>
        <p:nvSpPr>
          <p:cNvPr id="10" name="Wolkenförmige Legende 9"/>
          <p:cNvSpPr/>
          <p:nvPr/>
        </p:nvSpPr>
        <p:spPr>
          <a:xfrm>
            <a:off x="136646" y="1736014"/>
            <a:ext cx="8424936" cy="4464496"/>
          </a:xfrm>
          <a:prstGeom prst="cloud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Wolkenförmige Legende 11">
            <a:extLst>
              <a:ext uri="{FF2B5EF4-FFF2-40B4-BE49-F238E27FC236}">
                <a16:creationId xmlns:a16="http://schemas.microsoft.com/office/drawing/2014/main" id="{BFFA5EFB-9523-4D27-BAD1-EB16E19CA678}"/>
              </a:ext>
            </a:extLst>
          </p:cNvPr>
          <p:cNvSpPr/>
          <p:nvPr/>
        </p:nvSpPr>
        <p:spPr>
          <a:xfrm>
            <a:off x="3305496" y="4570992"/>
            <a:ext cx="2015925" cy="1378288"/>
          </a:xfrm>
          <a:prstGeom prst="cloud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Smiley 2"/>
          <p:cNvSpPr/>
          <p:nvPr/>
        </p:nvSpPr>
        <p:spPr>
          <a:xfrm>
            <a:off x="1088662" y="4365775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Smiley 3"/>
          <p:cNvSpPr/>
          <p:nvPr/>
        </p:nvSpPr>
        <p:spPr>
          <a:xfrm>
            <a:off x="1115616" y="4866965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Smiley 4"/>
          <p:cNvSpPr/>
          <p:nvPr/>
        </p:nvSpPr>
        <p:spPr>
          <a:xfrm>
            <a:off x="1994279" y="4930542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miley 5"/>
          <p:cNvSpPr/>
          <p:nvPr/>
        </p:nvSpPr>
        <p:spPr>
          <a:xfrm>
            <a:off x="2544265" y="4050480"/>
            <a:ext cx="394659" cy="440178"/>
          </a:xfrm>
          <a:prstGeom prst="smileyFace">
            <a:avLst>
              <a:gd name="adj" fmla="val 540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miley 6"/>
          <p:cNvSpPr/>
          <p:nvPr/>
        </p:nvSpPr>
        <p:spPr>
          <a:xfrm>
            <a:off x="2586730" y="471045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miley 7"/>
          <p:cNvSpPr/>
          <p:nvPr/>
        </p:nvSpPr>
        <p:spPr>
          <a:xfrm>
            <a:off x="3688038" y="5057771"/>
            <a:ext cx="394659" cy="440178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miley 8"/>
          <p:cNvSpPr/>
          <p:nvPr/>
        </p:nvSpPr>
        <p:spPr>
          <a:xfrm>
            <a:off x="1994280" y="4074651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Wolkenförmige Legende 11"/>
          <p:cNvSpPr/>
          <p:nvPr/>
        </p:nvSpPr>
        <p:spPr>
          <a:xfrm>
            <a:off x="5989263" y="1736014"/>
            <a:ext cx="2920799" cy="1848954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029660" y="3859784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 Mitarbeiter Team</a:t>
            </a:r>
          </a:p>
        </p:txBody>
      </p:sp>
      <p:sp>
        <p:nvSpPr>
          <p:cNvPr id="14" name="Smiley 13"/>
          <p:cNvSpPr/>
          <p:nvPr/>
        </p:nvSpPr>
        <p:spPr>
          <a:xfrm>
            <a:off x="7895033" y="2718572"/>
            <a:ext cx="576064" cy="552158"/>
          </a:xfrm>
          <a:prstGeom prst="smileyFace">
            <a:avLst>
              <a:gd name="adj" fmla="val -155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Smiley 19"/>
          <p:cNvSpPr/>
          <p:nvPr/>
        </p:nvSpPr>
        <p:spPr>
          <a:xfrm>
            <a:off x="6326842" y="2402594"/>
            <a:ext cx="591988" cy="592057"/>
          </a:xfrm>
          <a:prstGeom prst="smileyFace">
            <a:avLst>
              <a:gd name="adj" fmla="val -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21" name="Smiley 20"/>
          <p:cNvSpPr/>
          <p:nvPr/>
        </p:nvSpPr>
        <p:spPr>
          <a:xfrm>
            <a:off x="7234401" y="2510718"/>
            <a:ext cx="591988" cy="592057"/>
          </a:xfrm>
          <a:prstGeom prst="smileyFace">
            <a:avLst>
              <a:gd name="adj" fmla="val 17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Smiley 21"/>
          <p:cNvSpPr/>
          <p:nvPr/>
        </p:nvSpPr>
        <p:spPr>
          <a:xfrm>
            <a:off x="7812360" y="2068434"/>
            <a:ext cx="591988" cy="592057"/>
          </a:xfrm>
          <a:prstGeom prst="smileyFace">
            <a:avLst>
              <a:gd name="adj" fmla="val 175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Smiley 22"/>
          <p:cNvSpPr/>
          <p:nvPr/>
        </p:nvSpPr>
        <p:spPr>
          <a:xfrm>
            <a:off x="6753650" y="1899160"/>
            <a:ext cx="591988" cy="592057"/>
          </a:xfrm>
          <a:prstGeom prst="smileyFace">
            <a:avLst>
              <a:gd name="adj" fmla="val -2722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Wolkenförmige Legende 24"/>
          <p:cNvSpPr/>
          <p:nvPr/>
        </p:nvSpPr>
        <p:spPr>
          <a:xfrm>
            <a:off x="2421343" y="1031161"/>
            <a:ext cx="2920799" cy="1848954"/>
          </a:xfrm>
          <a:prstGeom prst="cloudCallout">
            <a:avLst>
              <a:gd name="adj1" fmla="val -25167"/>
              <a:gd name="adj2" fmla="val 7010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Smiley 23"/>
          <p:cNvSpPr/>
          <p:nvPr/>
        </p:nvSpPr>
        <p:spPr>
          <a:xfrm>
            <a:off x="4228403" y="1459657"/>
            <a:ext cx="591988" cy="592057"/>
          </a:xfrm>
          <a:prstGeom prst="smileyFace">
            <a:avLst>
              <a:gd name="adj" fmla="val -17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6" name="Smiley 25"/>
          <p:cNvSpPr/>
          <p:nvPr/>
        </p:nvSpPr>
        <p:spPr>
          <a:xfrm>
            <a:off x="3581087" y="2174161"/>
            <a:ext cx="591988" cy="592057"/>
          </a:xfrm>
          <a:prstGeom prst="smileyFace">
            <a:avLst>
              <a:gd name="adj" fmla="val 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Smiley 27"/>
          <p:cNvSpPr/>
          <p:nvPr/>
        </p:nvSpPr>
        <p:spPr>
          <a:xfrm>
            <a:off x="2889159" y="1404779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781755" y="1536072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Vorstand</a:t>
            </a:r>
          </a:p>
        </p:txBody>
      </p:sp>
      <p:sp>
        <p:nvSpPr>
          <p:cNvPr id="30" name="Smiley 29"/>
          <p:cNvSpPr/>
          <p:nvPr/>
        </p:nvSpPr>
        <p:spPr>
          <a:xfrm>
            <a:off x="3881742" y="4062324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Smiley 31"/>
          <p:cNvSpPr/>
          <p:nvPr/>
        </p:nvSpPr>
        <p:spPr>
          <a:xfrm>
            <a:off x="4644510" y="3288939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Smiley 33"/>
          <p:cNvSpPr/>
          <p:nvPr/>
        </p:nvSpPr>
        <p:spPr>
          <a:xfrm>
            <a:off x="4465255" y="5309750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Pfeil nach unten 34"/>
          <p:cNvSpPr/>
          <p:nvPr/>
        </p:nvSpPr>
        <p:spPr>
          <a:xfrm rot="13542363">
            <a:off x="2080134" y="2437308"/>
            <a:ext cx="311014" cy="21764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Pfeil nach unten 35"/>
          <p:cNvSpPr/>
          <p:nvPr/>
        </p:nvSpPr>
        <p:spPr>
          <a:xfrm rot="14360251">
            <a:off x="5849464" y="2497197"/>
            <a:ext cx="325537" cy="31226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Smiley 30"/>
          <p:cNvSpPr/>
          <p:nvPr/>
        </p:nvSpPr>
        <p:spPr>
          <a:xfrm>
            <a:off x="4721727" y="4158891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Smiley 32"/>
          <p:cNvSpPr/>
          <p:nvPr/>
        </p:nvSpPr>
        <p:spPr>
          <a:xfrm>
            <a:off x="4228403" y="4733442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dirty="0" err="1"/>
              <a:t>Schismogenetischer</a:t>
            </a:r>
            <a:r>
              <a:rPr lang="de-CH" sz="3200" dirty="0"/>
              <a:t> Kommunikationsprozess</a:t>
            </a:r>
          </a:p>
        </p:txBody>
      </p:sp>
      <p:sp>
        <p:nvSpPr>
          <p:cNvPr id="38" name="Pfeil nach unten 37"/>
          <p:cNvSpPr/>
          <p:nvPr/>
        </p:nvSpPr>
        <p:spPr>
          <a:xfrm rot="16578904">
            <a:off x="5155839" y="1608107"/>
            <a:ext cx="247905" cy="20699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9" name="Pfeil nach unten 38"/>
          <p:cNvSpPr/>
          <p:nvPr/>
        </p:nvSpPr>
        <p:spPr>
          <a:xfrm rot="6211594">
            <a:off x="5470837" y="1311823"/>
            <a:ext cx="295328" cy="18827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Pfeil nach unten 39"/>
          <p:cNvSpPr/>
          <p:nvPr/>
        </p:nvSpPr>
        <p:spPr>
          <a:xfrm>
            <a:off x="3934163" y="2787127"/>
            <a:ext cx="245469" cy="119220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Pfeil nach unten 40"/>
          <p:cNvSpPr/>
          <p:nvPr/>
        </p:nvSpPr>
        <p:spPr>
          <a:xfrm rot="3322311">
            <a:off x="3324332" y="4217274"/>
            <a:ext cx="203360" cy="8234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Smiley 26"/>
          <p:cNvSpPr/>
          <p:nvPr/>
        </p:nvSpPr>
        <p:spPr>
          <a:xfrm>
            <a:off x="2987823" y="2104825"/>
            <a:ext cx="591988" cy="592057"/>
          </a:xfrm>
          <a:prstGeom prst="smileyFace">
            <a:avLst>
              <a:gd name="adj" fmla="val 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2" name="Pfeil nach unten 39">
            <a:extLst>
              <a:ext uri="{FF2B5EF4-FFF2-40B4-BE49-F238E27FC236}">
                <a16:creationId xmlns:a16="http://schemas.microsoft.com/office/drawing/2014/main" id="{31217B0E-1B55-421A-B5DA-17F5A7F6CE78}"/>
              </a:ext>
            </a:extLst>
          </p:cNvPr>
          <p:cNvSpPr/>
          <p:nvPr/>
        </p:nvSpPr>
        <p:spPr>
          <a:xfrm rot="6434621">
            <a:off x="6960987" y="2723295"/>
            <a:ext cx="223142" cy="321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Pfeil nach unten 39">
            <a:extLst>
              <a:ext uri="{FF2B5EF4-FFF2-40B4-BE49-F238E27FC236}">
                <a16:creationId xmlns:a16="http://schemas.microsoft.com/office/drawing/2014/main" id="{CF58782D-041F-4168-A2A1-B3958BDC356D}"/>
              </a:ext>
            </a:extLst>
          </p:cNvPr>
          <p:cNvSpPr/>
          <p:nvPr/>
        </p:nvSpPr>
        <p:spPr>
          <a:xfrm rot="8677095">
            <a:off x="7399527" y="2178067"/>
            <a:ext cx="223142" cy="321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Pfeil nach unten 40">
            <a:extLst>
              <a:ext uri="{FF2B5EF4-FFF2-40B4-BE49-F238E27FC236}">
                <a16:creationId xmlns:a16="http://schemas.microsoft.com/office/drawing/2014/main" id="{7C924821-3947-4C27-9CE8-A061FBE6875D}"/>
              </a:ext>
            </a:extLst>
          </p:cNvPr>
          <p:cNvSpPr/>
          <p:nvPr/>
        </p:nvSpPr>
        <p:spPr>
          <a:xfrm rot="5943482">
            <a:off x="1912922" y="4238459"/>
            <a:ext cx="187478" cy="8871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Pfeil nach unten 34">
            <a:extLst>
              <a:ext uri="{FF2B5EF4-FFF2-40B4-BE49-F238E27FC236}">
                <a16:creationId xmlns:a16="http://schemas.microsoft.com/office/drawing/2014/main" id="{C4C6267C-8FB8-4545-899D-50A1C117B889}"/>
              </a:ext>
            </a:extLst>
          </p:cNvPr>
          <p:cNvSpPr/>
          <p:nvPr/>
        </p:nvSpPr>
        <p:spPr>
          <a:xfrm rot="13542363">
            <a:off x="3788361" y="1414114"/>
            <a:ext cx="194014" cy="8148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Pfeil nach unten 34">
            <a:extLst>
              <a:ext uri="{FF2B5EF4-FFF2-40B4-BE49-F238E27FC236}">
                <a16:creationId xmlns:a16="http://schemas.microsoft.com/office/drawing/2014/main" id="{74B653F3-8E6B-42A0-8D2E-4BFCDA53D22A}"/>
              </a:ext>
            </a:extLst>
          </p:cNvPr>
          <p:cNvSpPr/>
          <p:nvPr/>
        </p:nvSpPr>
        <p:spPr>
          <a:xfrm rot="925401">
            <a:off x="3967718" y="1569497"/>
            <a:ext cx="189084" cy="6127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Smiley 46">
            <a:extLst>
              <a:ext uri="{FF2B5EF4-FFF2-40B4-BE49-F238E27FC236}">
                <a16:creationId xmlns:a16="http://schemas.microsoft.com/office/drawing/2014/main" id="{ECB57C02-07BF-4A53-B2A9-2A95E7A630EC}"/>
              </a:ext>
            </a:extLst>
          </p:cNvPr>
          <p:cNvSpPr/>
          <p:nvPr/>
        </p:nvSpPr>
        <p:spPr>
          <a:xfrm>
            <a:off x="7243862" y="2509862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8" name="Smiley 47">
            <a:extLst>
              <a:ext uri="{FF2B5EF4-FFF2-40B4-BE49-F238E27FC236}">
                <a16:creationId xmlns:a16="http://schemas.microsoft.com/office/drawing/2014/main" id="{71ACCCA5-3612-41F3-AC54-557AFA1E8863}"/>
              </a:ext>
            </a:extLst>
          </p:cNvPr>
          <p:cNvSpPr/>
          <p:nvPr/>
        </p:nvSpPr>
        <p:spPr>
          <a:xfrm>
            <a:off x="6732069" y="1907350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9" name="Smiley 48">
            <a:extLst>
              <a:ext uri="{FF2B5EF4-FFF2-40B4-BE49-F238E27FC236}">
                <a16:creationId xmlns:a16="http://schemas.microsoft.com/office/drawing/2014/main" id="{D37D38EE-9F3D-4E68-8128-5DCB1D3A7CE1}"/>
              </a:ext>
            </a:extLst>
          </p:cNvPr>
          <p:cNvSpPr/>
          <p:nvPr/>
        </p:nvSpPr>
        <p:spPr>
          <a:xfrm>
            <a:off x="6317381" y="2410908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0" name="Smiley 49">
            <a:extLst>
              <a:ext uri="{FF2B5EF4-FFF2-40B4-BE49-F238E27FC236}">
                <a16:creationId xmlns:a16="http://schemas.microsoft.com/office/drawing/2014/main" id="{C1864C76-A022-4133-8C0D-026A490727D4}"/>
              </a:ext>
            </a:extLst>
          </p:cNvPr>
          <p:cNvSpPr/>
          <p:nvPr/>
        </p:nvSpPr>
        <p:spPr>
          <a:xfrm>
            <a:off x="4225429" y="1454176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1" name="Pfeil nach unten 39">
            <a:extLst>
              <a:ext uri="{FF2B5EF4-FFF2-40B4-BE49-F238E27FC236}">
                <a16:creationId xmlns:a16="http://schemas.microsoft.com/office/drawing/2014/main" id="{EBD6152B-B39C-40F7-922E-5707E15A030C}"/>
              </a:ext>
            </a:extLst>
          </p:cNvPr>
          <p:cNvSpPr/>
          <p:nvPr/>
        </p:nvSpPr>
        <p:spPr>
          <a:xfrm rot="2277324">
            <a:off x="4160131" y="2009631"/>
            <a:ext cx="185794" cy="321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Smiley 51">
            <a:extLst>
              <a:ext uri="{FF2B5EF4-FFF2-40B4-BE49-F238E27FC236}">
                <a16:creationId xmlns:a16="http://schemas.microsoft.com/office/drawing/2014/main" id="{424D0719-08F1-40C0-86AA-8CABB9C4FF31}"/>
              </a:ext>
            </a:extLst>
          </p:cNvPr>
          <p:cNvSpPr/>
          <p:nvPr/>
        </p:nvSpPr>
        <p:spPr>
          <a:xfrm>
            <a:off x="3601392" y="2174161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3" name="Smiley 52">
            <a:extLst>
              <a:ext uri="{FF2B5EF4-FFF2-40B4-BE49-F238E27FC236}">
                <a16:creationId xmlns:a16="http://schemas.microsoft.com/office/drawing/2014/main" id="{90FE2B26-F209-4CAA-A4FE-F32E5A29090C}"/>
              </a:ext>
            </a:extLst>
          </p:cNvPr>
          <p:cNvSpPr/>
          <p:nvPr/>
        </p:nvSpPr>
        <p:spPr>
          <a:xfrm>
            <a:off x="3875443" y="4064097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Smiley 53">
            <a:extLst>
              <a:ext uri="{FF2B5EF4-FFF2-40B4-BE49-F238E27FC236}">
                <a16:creationId xmlns:a16="http://schemas.microsoft.com/office/drawing/2014/main" id="{95D2A417-84A0-4C27-A0C4-5F6129B2260F}"/>
              </a:ext>
            </a:extLst>
          </p:cNvPr>
          <p:cNvSpPr/>
          <p:nvPr/>
        </p:nvSpPr>
        <p:spPr>
          <a:xfrm>
            <a:off x="2581454" y="471045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Smiley 54">
            <a:extLst>
              <a:ext uri="{FF2B5EF4-FFF2-40B4-BE49-F238E27FC236}">
                <a16:creationId xmlns:a16="http://schemas.microsoft.com/office/drawing/2014/main" id="{2124C436-AF3D-4B6C-88C1-17173469E483}"/>
              </a:ext>
            </a:extLst>
          </p:cNvPr>
          <p:cNvSpPr/>
          <p:nvPr/>
        </p:nvSpPr>
        <p:spPr>
          <a:xfrm>
            <a:off x="1089816" y="436881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Smiley 55">
            <a:extLst>
              <a:ext uri="{FF2B5EF4-FFF2-40B4-BE49-F238E27FC236}">
                <a16:creationId xmlns:a16="http://schemas.microsoft.com/office/drawing/2014/main" id="{C48E63CF-8C48-4915-A778-475BADF65F1F}"/>
              </a:ext>
            </a:extLst>
          </p:cNvPr>
          <p:cNvSpPr/>
          <p:nvPr/>
        </p:nvSpPr>
        <p:spPr>
          <a:xfrm>
            <a:off x="1088661" y="4362697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Smiley 56">
            <a:extLst>
              <a:ext uri="{FF2B5EF4-FFF2-40B4-BE49-F238E27FC236}">
                <a16:creationId xmlns:a16="http://schemas.microsoft.com/office/drawing/2014/main" id="{D6DC09F0-29A7-4230-868E-FF900772A36F}"/>
              </a:ext>
            </a:extLst>
          </p:cNvPr>
          <p:cNvSpPr/>
          <p:nvPr/>
        </p:nvSpPr>
        <p:spPr>
          <a:xfrm>
            <a:off x="2983093" y="2091093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E6C92F-07B0-4752-999D-4835C6D483EE}"/>
              </a:ext>
            </a:extLst>
          </p:cNvPr>
          <p:cNvSpPr txBox="1"/>
          <p:nvPr/>
        </p:nvSpPr>
        <p:spPr>
          <a:xfrm flipH="1">
            <a:off x="3968965" y="6886162"/>
            <a:ext cx="4680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"</a:t>
            </a:r>
            <a:r>
              <a:rPr lang="de-CH" sz="900">
                <a:hlinkClick r:id="rId2" tooltip="https://pl.wiktionary.org/wiki/bombe"/>
              </a:rPr>
              <a:t>Dieses Foto</a:t>
            </a:r>
            <a:r>
              <a:rPr lang="de-CH" sz="900"/>
              <a:t>" von Unbekannter Autor ist lizenziert gemäß </a:t>
            </a:r>
            <a:r>
              <a:rPr lang="de-CH" sz="900">
                <a:hlinkClick r:id="rId3" tooltip="https://creativecommons.org/licenses/by-sa/3.0/"/>
              </a:rPr>
              <a:t>CC BY-SA</a:t>
            </a:r>
            <a:endParaRPr lang="de-CH" sz="900"/>
          </a:p>
        </p:txBody>
      </p:sp>
      <p:pic>
        <p:nvPicPr>
          <p:cNvPr id="15" name="Grafik 14" descr="Ein Bild, das Objekt, Feuerwerk enthält.&#10;&#10;Automatisch generierte Beschreibung">
            <a:extLst>
              <a:ext uri="{FF2B5EF4-FFF2-40B4-BE49-F238E27FC236}">
                <a16:creationId xmlns:a16="http://schemas.microsoft.com/office/drawing/2014/main" id="{4DFE4670-033F-42FB-B0CA-0EAE4DBB2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 flipH="1">
            <a:off x="3849046" y="832994"/>
            <a:ext cx="5045469" cy="6021288"/>
          </a:xfrm>
          <a:prstGeom prst="rect">
            <a:avLst/>
          </a:prstGeom>
        </p:spPr>
      </p:pic>
      <p:sp>
        <p:nvSpPr>
          <p:cNvPr id="59" name="Titel 1">
            <a:extLst>
              <a:ext uri="{FF2B5EF4-FFF2-40B4-BE49-F238E27FC236}">
                <a16:creationId xmlns:a16="http://schemas.microsoft.com/office/drawing/2014/main" id="{7E9E4F90-160B-4309-881E-FC12AAA3E8A4}"/>
              </a:ext>
            </a:extLst>
          </p:cNvPr>
          <p:cNvSpPr txBox="1">
            <a:spLocks/>
          </p:cNvSpPr>
          <p:nvPr/>
        </p:nvSpPr>
        <p:spPr>
          <a:xfrm>
            <a:off x="3621055" y="5605177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Freiwillige</a:t>
            </a:r>
          </a:p>
        </p:txBody>
      </p:sp>
      <p:sp>
        <p:nvSpPr>
          <p:cNvPr id="60" name="Titel 1">
            <a:extLst>
              <a:ext uri="{FF2B5EF4-FFF2-40B4-BE49-F238E27FC236}">
                <a16:creationId xmlns:a16="http://schemas.microsoft.com/office/drawing/2014/main" id="{4CDA4669-40E4-4BF9-A1B1-F9567E8E5F60}"/>
              </a:ext>
            </a:extLst>
          </p:cNvPr>
          <p:cNvSpPr txBox="1">
            <a:spLocks/>
          </p:cNvSpPr>
          <p:nvPr/>
        </p:nvSpPr>
        <p:spPr>
          <a:xfrm>
            <a:off x="934155" y="1688472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Vorstand</a:t>
            </a:r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2E329AC1-559A-4FBD-9DCF-9D4591778926}"/>
              </a:ext>
            </a:extLst>
          </p:cNvPr>
          <p:cNvSpPr txBox="1">
            <a:spLocks/>
          </p:cNvSpPr>
          <p:nvPr/>
        </p:nvSpPr>
        <p:spPr>
          <a:xfrm>
            <a:off x="-229478" y="3495236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Bewohner</a:t>
            </a:r>
          </a:p>
        </p:txBody>
      </p:sp>
    </p:spTree>
    <p:extLst>
      <p:ext uri="{BB962C8B-B14F-4D97-AF65-F5344CB8AC3E}">
        <p14:creationId xmlns:p14="http://schemas.microsoft.com/office/powerpoint/2010/main" val="5143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328591"/>
          </a:xfrm>
        </p:spPr>
        <p:txBody>
          <a:bodyPr>
            <a:normAutofit fontScale="90000"/>
          </a:bodyPr>
          <a:lstStyle/>
          <a:p>
            <a:r>
              <a:rPr lang="de-CH" dirty="0"/>
              <a:t>Aufschlüsselung / Bereinigung</a:t>
            </a:r>
            <a:br>
              <a:rPr lang="de-CH" dirty="0"/>
            </a:br>
            <a:br>
              <a:rPr lang="de-CH" dirty="0"/>
            </a:br>
            <a:r>
              <a:rPr lang="de-CH" dirty="0"/>
              <a:t>Gute Supervision</a:t>
            </a:r>
            <a:br>
              <a:rPr lang="de-CH" dirty="0"/>
            </a:br>
            <a:br>
              <a:rPr lang="de-CH" dirty="0"/>
            </a:br>
            <a:r>
              <a:rPr lang="de-CH" dirty="0"/>
              <a:t>Bereitschaft Konflikte konstruktiv zu lösen und sich nicht in kleine Details zu verkrallen</a:t>
            </a:r>
            <a:br>
              <a:rPr lang="de-CH" dirty="0"/>
            </a:br>
            <a:br>
              <a:rPr lang="de-CH" dirty="0"/>
            </a:br>
            <a:r>
              <a:rPr lang="de-CH" dirty="0"/>
              <a:t>der Teufel hockt im Detail…</a:t>
            </a:r>
          </a:p>
        </p:txBody>
      </p:sp>
    </p:spTree>
    <p:extLst>
      <p:ext uri="{BB962C8B-B14F-4D97-AF65-F5344CB8AC3E}">
        <p14:creationId xmlns:p14="http://schemas.microsoft.com/office/powerpoint/2010/main" val="268155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lkenförmige Legende 9"/>
          <p:cNvSpPr/>
          <p:nvPr/>
        </p:nvSpPr>
        <p:spPr>
          <a:xfrm>
            <a:off x="224490" y="1736014"/>
            <a:ext cx="8424936" cy="4464496"/>
          </a:xfrm>
          <a:prstGeom prst="cloud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4" name="Wolkenförmige Legende 9">
            <a:extLst>
              <a:ext uri="{FF2B5EF4-FFF2-40B4-BE49-F238E27FC236}">
                <a16:creationId xmlns:a16="http://schemas.microsoft.com/office/drawing/2014/main" id="{6C33E829-1E46-493E-BB49-167D65FD7AF8}"/>
              </a:ext>
            </a:extLst>
          </p:cNvPr>
          <p:cNvSpPr/>
          <p:nvPr/>
        </p:nvSpPr>
        <p:spPr>
          <a:xfrm>
            <a:off x="233938" y="1719605"/>
            <a:ext cx="8424936" cy="446449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2" name="Wolkenförmige Legende 24">
            <a:extLst>
              <a:ext uri="{FF2B5EF4-FFF2-40B4-BE49-F238E27FC236}">
                <a16:creationId xmlns:a16="http://schemas.microsoft.com/office/drawing/2014/main" id="{B852FD52-38D7-4B8B-B4B2-9A87CE47DD4F}"/>
              </a:ext>
            </a:extLst>
          </p:cNvPr>
          <p:cNvSpPr/>
          <p:nvPr/>
        </p:nvSpPr>
        <p:spPr>
          <a:xfrm>
            <a:off x="3882924" y="3985229"/>
            <a:ext cx="2387987" cy="1848954"/>
          </a:xfrm>
          <a:prstGeom prst="cloudCallout">
            <a:avLst>
              <a:gd name="adj1" fmla="val -14024"/>
              <a:gd name="adj2" fmla="val 4412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miley 2"/>
          <p:cNvSpPr/>
          <p:nvPr/>
        </p:nvSpPr>
        <p:spPr>
          <a:xfrm>
            <a:off x="1088662" y="4365775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Smiley 3"/>
          <p:cNvSpPr/>
          <p:nvPr/>
        </p:nvSpPr>
        <p:spPr>
          <a:xfrm>
            <a:off x="1115616" y="4866965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Smiley 4"/>
          <p:cNvSpPr/>
          <p:nvPr/>
        </p:nvSpPr>
        <p:spPr>
          <a:xfrm>
            <a:off x="1994279" y="4930542"/>
            <a:ext cx="394659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miley 5"/>
          <p:cNvSpPr/>
          <p:nvPr/>
        </p:nvSpPr>
        <p:spPr>
          <a:xfrm>
            <a:off x="2544265" y="4050480"/>
            <a:ext cx="394659" cy="440178"/>
          </a:xfrm>
          <a:prstGeom prst="smileyFace">
            <a:avLst>
              <a:gd name="adj" fmla="val 540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miley 6"/>
          <p:cNvSpPr/>
          <p:nvPr/>
        </p:nvSpPr>
        <p:spPr>
          <a:xfrm>
            <a:off x="2586730" y="471045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Smiley 7"/>
          <p:cNvSpPr/>
          <p:nvPr/>
        </p:nvSpPr>
        <p:spPr>
          <a:xfrm>
            <a:off x="3579811" y="4710453"/>
            <a:ext cx="394659" cy="440178"/>
          </a:xfrm>
          <a:prstGeom prst="smileyFace">
            <a:avLst>
              <a:gd name="adj" fmla="val 540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miley 8"/>
          <p:cNvSpPr/>
          <p:nvPr/>
        </p:nvSpPr>
        <p:spPr>
          <a:xfrm>
            <a:off x="1989774" y="4930542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Wolkenförmige Legende 11"/>
          <p:cNvSpPr/>
          <p:nvPr/>
        </p:nvSpPr>
        <p:spPr>
          <a:xfrm>
            <a:off x="5989263" y="1736014"/>
            <a:ext cx="2920799" cy="1848954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029660" y="3859784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 Mitarbeiter Team</a:t>
            </a:r>
          </a:p>
        </p:txBody>
      </p:sp>
      <p:sp>
        <p:nvSpPr>
          <p:cNvPr id="14" name="Smiley 13"/>
          <p:cNvSpPr/>
          <p:nvPr/>
        </p:nvSpPr>
        <p:spPr>
          <a:xfrm>
            <a:off x="7895033" y="2718572"/>
            <a:ext cx="576064" cy="552158"/>
          </a:xfrm>
          <a:prstGeom prst="smileyFace">
            <a:avLst>
              <a:gd name="adj" fmla="val -155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Smiley 19"/>
          <p:cNvSpPr/>
          <p:nvPr/>
        </p:nvSpPr>
        <p:spPr>
          <a:xfrm>
            <a:off x="6326842" y="2402594"/>
            <a:ext cx="591988" cy="592057"/>
          </a:xfrm>
          <a:prstGeom prst="smileyFace">
            <a:avLst>
              <a:gd name="adj" fmla="val -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highlight>
                <a:srgbClr val="FFFF00"/>
              </a:highlight>
            </a:endParaRPr>
          </a:p>
        </p:txBody>
      </p:sp>
      <p:sp>
        <p:nvSpPr>
          <p:cNvPr id="21" name="Smiley 20"/>
          <p:cNvSpPr/>
          <p:nvPr/>
        </p:nvSpPr>
        <p:spPr>
          <a:xfrm>
            <a:off x="7234401" y="2510718"/>
            <a:ext cx="591988" cy="592057"/>
          </a:xfrm>
          <a:prstGeom prst="smileyFace">
            <a:avLst>
              <a:gd name="adj" fmla="val 17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Smiley 21"/>
          <p:cNvSpPr/>
          <p:nvPr/>
        </p:nvSpPr>
        <p:spPr>
          <a:xfrm>
            <a:off x="7812360" y="2068434"/>
            <a:ext cx="591988" cy="592057"/>
          </a:xfrm>
          <a:prstGeom prst="smileyFace">
            <a:avLst>
              <a:gd name="adj" fmla="val 1757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Smiley 22"/>
          <p:cNvSpPr/>
          <p:nvPr/>
        </p:nvSpPr>
        <p:spPr>
          <a:xfrm>
            <a:off x="6753650" y="1899160"/>
            <a:ext cx="591988" cy="592057"/>
          </a:xfrm>
          <a:prstGeom prst="smileyFace">
            <a:avLst>
              <a:gd name="adj" fmla="val -2722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Wolkenförmige Legende 24"/>
          <p:cNvSpPr/>
          <p:nvPr/>
        </p:nvSpPr>
        <p:spPr>
          <a:xfrm>
            <a:off x="2459470" y="1031162"/>
            <a:ext cx="2920799" cy="1848954"/>
          </a:xfrm>
          <a:prstGeom prst="cloudCallout">
            <a:avLst>
              <a:gd name="adj1" fmla="val -14024"/>
              <a:gd name="adj2" fmla="val 4412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Smiley 23"/>
          <p:cNvSpPr/>
          <p:nvPr/>
        </p:nvSpPr>
        <p:spPr>
          <a:xfrm>
            <a:off x="4228403" y="1459657"/>
            <a:ext cx="591988" cy="592057"/>
          </a:xfrm>
          <a:prstGeom prst="smileyFace">
            <a:avLst>
              <a:gd name="adj" fmla="val -17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6" name="Smiley 25"/>
          <p:cNvSpPr/>
          <p:nvPr/>
        </p:nvSpPr>
        <p:spPr>
          <a:xfrm>
            <a:off x="3581087" y="2174161"/>
            <a:ext cx="591988" cy="592057"/>
          </a:xfrm>
          <a:prstGeom prst="smileyFace">
            <a:avLst>
              <a:gd name="adj" fmla="val 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Smiley 27"/>
          <p:cNvSpPr/>
          <p:nvPr/>
        </p:nvSpPr>
        <p:spPr>
          <a:xfrm>
            <a:off x="2889159" y="1404779"/>
            <a:ext cx="591988" cy="592057"/>
          </a:xfrm>
          <a:prstGeom prst="smileyFace">
            <a:avLst>
              <a:gd name="adj" fmla="val 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569086" y="1056106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Vorstand</a:t>
            </a:r>
          </a:p>
        </p:txBody>
      </p:sp>
      <p:sp>
        <p:nvSpPr>
          <p:cNvPr id="30" name="Smiley 29"/>
          <p:cNvSpPr/>
          <p:nvPr/>
        </p:nvSpPr>
        <p:spPr>
          <a:xfrm>
            <a:off x="3829977" y="3919099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Smiley 31"/>
          <p:cNvSpPr/>
          <p:nvPr/>
        </p:nvSpPr>
        <p:spPr>
          <a:xfrm>
            <a:off x="4644510" y="3288939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Smiley 33"/>
          <p:cNvSpPr/>
          <p:nvPr/>
        </p:nvSpPr>
        <p:spPr>
          <a:xfrm>
            <a:off x="4954788" y="5223885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Pfeil nach unten 35"/>
          <p:cNvSpPr/>
          <p:nvPr/>
        </p:nvSpPr>
        <p:spPr>
          <a:xfrm rot="14360251">
            <a:off x="5939523" y="2487091"/>
            <a:ext cx="325537" cy="31226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Smiley 30"/>
          <p:cNvSpPr/>
          <p:nvPr/>
        </p:nvSpPr>
        <p:spPr>
          <a:xfrm>
            <a:off x="5738745" y="4479785"/>
            <a:ext cx="417431" cy="440178"/>
          </a:xfrm>
          <a:prstGeom prst="smileyFace">
            <a:avLst>
              <a:gd name="adj" fmla="val -758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Smiley 32"/>
          <p:cNvSpPr/>
          <p:nvPr/>
        </p:nvSpPr>
        <p:spPr>
          <a:xfrm>
            <a:off x="4054657" y="4840587"/>
            <a:ext cx="728399" cy="682962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itel 1"/>
          <p:cNvSpPr txBox="1">
            <a:spLocks/>
          </p:cNvSpPr>
          <p:nvPr/>
        </p:nvSpPr>
        <p:spPr>
          <a:xfrm>
            <a:off x="-633653" y="-163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dirty="0" err="1"/>
              <a:t>Schismogenetischer</a:t>
            </a:r>
            <a:r>
              <a:rPr lang="de-CH" sz="2400" dirty="0"/>
              <a:t> Kommunikationsprozess </a:t>
            </a:r>
            <a:br>
              <a:rPr lang="de-CH" sz="2400" dirty="0"/>
            </a:br>
            <a:r>
              <a:rPr lang="de-CH" sz="2400" dirty="0"/>
              <a:t>umkehren -</a:t>
            </a:r>
          </a:p>
        </p:txBody>
      </p:sp>
      <p:sp>
        <p:nvSpPr>
          <p:cNvPr id="38" name="Pfeil nach unten 37"/>
          <p:cNvSpPr/>
          <p:nvPr/>
        </p:nvSpPr>
        <p:spPr>
          <a:xfrm rot="16578904">
            <a:off x="5155839" y="1608107"/>
            <a:ext cx="247905" cy="206993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9" name="Pfeil nach unten 38"/>
          <p:cNvSpPr/>
          <p:nvPr/>
        </p:nvSpPr>
        <p:spPr>
          <a:xfrm rot="6211594">
            <a:off x="5470837" y="1311823"/>
            <a:ext cx="295328" cy="1882713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Pfeil nach unten 39"/>
          <p:cNvSpPr/>
          <p:nvPr/>
        </p:nvSpPr>
        <p:spPr>
          <a:xfrm rot="3555115">
            <a:off x="5719257" y="2558226"/>
            <a:ext cx="595124" cy="3166130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Smiley 26"/>
          <p:cNvSpPr/>
          <p:nvPr/>
        </p:nvSpPr>
        <p:spPr>
          <a:xfrm>
            <a:off x="2987823" y="2104825"/>
            <a:ext cx="591988" cy="592057"/>
          </a:xfrm>
          <a:prstGeom prst="smileyFace">
            <a:avLst>
              <a:gd name="adj" fmla="val 1139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2" name="Pfeil nach unten 39">
            <a:extLst>
              <a:ext uri="{FF2B5EF4-FFF2-40B4-BE49-F238E27FC236}">
                <a16:creationId xmlns:a16="http://schemas.microsoft.com/office/drawing/2014/main" id="{31217B0E-1B55-421A-B5DA-17F5A7F6CE78}"/>
              </a:ext>
            </a:extLst>
          </p:cNvPr>
          <p:cNvSpPr/>
          <p:nvPr/>
        </p:nvSpPr>
        <p:spPr>
          <a:xfrm rot="17659230">
            <a:off x="6960987" y="2723295"/>
            <a:ext cx="223142" cy="32158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Pfeil nach unten 39">
            <a:extLst>
              <a:ext uri="{FF2B5EF4-FFF2-40B4-BE49-F238E27FC236}">
                <a16:creationId xmlns:a16="http://schemas.microsoft.com/office/drawing/2014/main" id="{CF58782D-041F-4168-A2A1-B3958BDC356D}"/>
              </a:ext>
            </a:extLst>
          </p:cNvPr>
          <p:cNvSpPr/>
          <p:nvPr/>
        </p:nvSpPr>
        <p:spPr>
          <a:xfrm rot="19340046">
            <a:off x="7525612" y="2109413"/>
            <a:ext cx="359105" cy="82747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Pfeil nach unten 40">
            <a:extLst>
              <a:ext uri="{FF2B5EF4-FFF2-40B4-BE49-F238E27FC236}">
                <a16:creationId xmlns:a16="http://schemas.microsoft.com/office/drawing/2014/main" id="{7C924821-3947-4C27-9CE8-A061FBE6875D}"/>
              </a:ext>
            </a:extLst>
          </p:cNvPr>
          <p:cNvSpPr/>
          <p:nvPr/>
        </p:nvSpPr>
        <p:spPr>
          <a:xfrm rot="4214553">
            <a:off x="3317587" y="4069903"/>
            <a:ext cx="187478" cy="887164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Pfeil nach unten 34">
            <a:extLst>
              <a:ext uri="{FF2B5EF4-FFF2-40B4-BE49-F238E27FC236}">
                <a16:creationId xmlns:a16="http://schemas.microsoft.com/office/drawing/2014/main" id="{74B653F3-8E6B-42A0-8D2E-4BFCDA53D22A}"/>
              </a:ext>
            </a:extLst>
          </p:cNvPr>
          <p:cNvSpPr/>
          <p:nvPr/>
        </p:nvSpPr>
        <p:spPr>
          <a:xfrm rot="4858726">
            <a:off x="3728918" y="1568515"/>
            <a:ext cx="189084" cy="61279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Smiley 46">
            <a:extLst>
              <a:ext uri="{FF2B5EF4-FFF2-40B4-BE49-F238E27FC236}">
                <a16:creationId xmlns:a16="http://schemas.microsoft.com/office/drawing/2014/main" id="{ECB57C02-07BF-4A53-B2A9-2A95E7A630EC}"/>
              </a:ext>
            </a:extLst>
          </p:cNvPr>
          <p:cNvSpPr/>
          <p:nvPr/>
        </p:nvSpPr>
        <p:spPr>
          <a:xfrm>
            <a:off x="7243862" y="2509862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8" name="Smiley 47">
            <a:extLst>
              <a:ext uri="{FF2B5EF4-FFF2-40B4-BE49-F238E27FC236}">
                <a16:creationId xmlns:a16="http://schemas.microsoft.com/office/drawing/2014/main" id="{71ACCCA5-3612-41F3-AC54-557AFA1E8863}"/>
              </a:ext>
            </a:extLst>
          </p:cNvPr>
          <p:cNvSpPr/>
          <p:nvPr/>
        </p:nvSpPr>
        <p:spPr>
          <a:xfrm>
            <a:off x="6732069" y="1907350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9" name="Smiley 48">
            <a:extLst>
              <a:ext uri="{FF2B5EF4-FFF2-40B4-BE49-F238E27FC236}">
                <a16:creationId xmlns:a16="http://schemas.microsoft.com/office/drawing/2014/main" id="{D37D38EE-9F3D-4E68-8128-5DCB1D3A7CE1}"/>
              </a:ext>
            </a:extLst>
          </p:cNvPr>
          <p:cNvSpPr/>
          <p:nvPr/>
        </p:nvSpPr>
        <p:spPr>
          <a:xfrm>
            <a:off x="6317381" y="2410908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0" name="Smiley 49">
            <a:extLst>
              <a:ext uri="{FF2B5EF4-FFF2-40B4-BE49-F238E27FC236}">
                <a16:creationId xmlns:a16="http://schemas.microsoft.com/office/drawing/2014/main" id="{C1864C76-A022-4133-8C0D-026A490727D4}"/>
              </a:ext>
            </a:extLst>
          </p:cNvPr>
          <p:cNvSpPr/>
          <p:nvPr/>
        </p:nvSpPr>
        <p:spPr>
          <a:xfrm>
            <a:off x="4225429" y="1454176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1" name="Pfeil nach unten 39">
            <a:extLst>
              <a:ext uri="{FF2B5EF4-FFF2-40B4-BE49-F238E27FC236}">
                <a16:creationId xmlns:a16="http://schemas.microsoft.com/office/drawing/2014/main" id="{EBD6152B-B39C-40F7-922E-5707E15A030C}"/>
              </a:ext>
            </a:extLst>
          </p:cNvPr>
          <p:cNvSpPr/>
          <p:nvPr/>
        </p:nvSpPr>
        <p:spPr>
          <a:xfrm rot="2277324">
            <a:off x="4160131" y="2009631"/>
            <a:ext cx="185794" cy="32158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Smiley 51">
            <a:extLst>
              <a:ext uri="{FF2B5EF4-FFF2-40B4-BE49-F238E27FC236}">
                <a16:creationId xmlns:a16="http://schemas.microsoft.com/office/drawing/2014/main" id="{424D0719-08F1-40C0-86AA-8CABB9C4FF31}"/>
              </a:ext>
            </a:extLst>
          </p:cNvPr>
          <p:cNvSpPr/>
          <p:nvPr/>
        </p:nvSpPr>
        <p:spPr>
          <a:xfrm>
            <a:off x="3601392" y="2174161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53" name="Smiley 52">
            <a:extLst>
              <a:ext uri="{FF2B5EF4-FFF2-40B4-BE49-F238E27FC236}">
                <a16:creationId xmlns:a16="http://schemas.microsoft.com/office/drawing/2014/main" id="{90FE2B26-F209-4CAA-A4FE-F32E5A29090C}"/>
              </a:ext>
            </a:extLst>
          </p:cNvPr>
          <p:cNvSpPr/>
          <p:nvPr/>
        </p:nvSpPr>
        <p:spPr>
          <a:xfrm>
            <a:off x="3826139" y="3913082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Smiley 53">
            <a:extLst>
              <a:ext uri="{FF2B5EF4-FFF2-40B4-BE49-F238E27FC236}">
                <a16:creationId xmlns:a16="http://schemas.microsoft.com/office/drawing/2014/main" id="{95D2A417-84A0-4C27-A0C4-5F6129B2260F}"/>
              </a:ext>
            </a:extLst>
          </p:cNvPr>
          <p:cNvSpPr/>
          <p:nvPr/>
        </p:nvSpPr>
        <p:spPr>
          <a:xfrm>
            <a:off x="2581454" y="471045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5" name="Smiley 54">
            <a:extLst>
              <a:ext uri="{FF2B5EF4-FFF2-40B4-BE49-F238E27FC236}">
                <a16:creationId xmlns:a16="http://schemas.microsoft.com/office/drawing/2014/main" id="{2124C436-AF3D-4B6C-88C1-17173469E483}"/>
              </a:ext>
            </a:extLst>
          </p:cNvPr>
          <p:cNvSpPr/>
          <p:nvPr/>
        </p:nvSpPr>
        <p:spPr>
          <a:xfrm>
            <a:off x="1089816" y="4368813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Smiley 55">
            <a:extLst>
              <a:ext uri="{FF2B5EF4-FFF2-40B4-BE49-F238E27FC236}">
                <a16:creationId xmlns:a16="http://schemas.microsoft.com/office/drawing/2014/main" id="{C48E63CF-8C48-4915-A778-475BADF65F1F}"/>
              </a:ext>
            </a:extLst>
          </p:cNvPr>
          <p:cNvSpPr/>
          <p:nvPr/>
        </p:nvSpPr>
        <p:spPr>
          <a:xfrm>
            <a:off x="1088661" y="4362697"/>
            <a:ext cx="394659" cy="440178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Smiley 56">
            <a:extLst>
              <a:ext uri="{FF2B5EF4-FFF2-40B4-BE49-F238E27FC236}">
                <a16:creationId xmlns:a16="http://schemas.microsoft.com/office/drawing/2014/main" id="{D6DC09F0-29A7-4230-868E-FF900772A36F}"/>
              </a:ext>
            </a:extLst>
          </p:cNvPr>
          <p:cNvSpPr/>
          <p:nvPr/>
        </p:nvSpPr>
        <p:spPr>
          <a:xfrm>
            <a:off x="2983093" y="2091093"/>
            <a:ext cx="591988" cy="592057"/>
          </a:xfrm>
          <a:prstGeom prst="smileyFace">
            <a:avLst>
              <a:gd name="adj" fmla="val -4653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E6C92F-07B0-4752-999D-4835C6D483EE}"/>
              </a:ext>
            </a:extLst>
          </p:cNvPr>
          <p:cNvSpPr txBox="1"/>
          <p:nvPr/>
        </p:nvSpPr>
        <p:spPr>
          <a:xfrm flipH="1">
            <a:off x="3968965" y="6886162"/>
            <a:ext cx="4680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"</a:t>
            </a:r>
            <a:r>
              <a:rPr lang="de-CH" sz="900">
                <a:hlinkClick r:id="rId2" tooltip="https://pl.wiktionary.org/wiki/bombe"/>
              </a:rPr>
              <a:t>Dieses Foto</a:t>
            </a:r>
            <a:r>
              <a:rPr lang="de-CH" sz="900"/>
              <a:t>" von Unbekannter Autor ist lizenziert gemäß </a:t>
            </a:r>
            <a:r>
              <a:rPr lang="de-CH" sz="900">
                <a:hlinkClick r:id="rId3" tooltip="https://creativecommons.org/licenses/by-sa/3.0/"/>
              </a:rPr>
              <a:t>CC BY-SA</a:t>
            </a:r>
            <a:endParaRPr lang="de-CH" sz="900"/>
          </a:p>
        </p:txBody>
      </p:sp>
      <p:sp>
        <p:nvSpPr>
          <p:cNvPr id="58" name="Wolkenförmige Legende 24">
            <a:extLst>
              <a:ext uri="{FF2B5EF4-FFF2-40B4-BE49-F238E27FC236}">
                <a16:creationId xmlns:a16="http://schemas.microsoft.com/office/drawing/2014/main" id="{544B3649-B823-4A9B-9847-205C07909D0B}"/>
              </a:ext>
            </a:extLst>
          </p:cNvPr>
          <p:cNvSpPr/>
          <p:nvPr/>
        </p:nvSpPr>
        <p:spPr>
          <a:xfrm>
            <a:off x="6885920" y="292902"/>
            <a:ext cx="2372778" cy="1292020"/>
          </a:xfrm>
          <a:prstGeom prst="cloudCallout">
            <a:avLst>
              <a:gd name="adj1" fmla="val -16761"/>
              <a:gd name="adj2" fmla="val 39428"/>
            </a:avLst>
          </a:prstGeom>
          <a:solidFill>
            <a:schemeClr val="bg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Smiley 58">
            <a:extLst>
              <a:ext uri="{FF2B5EF4-FFF2-40B4-BE49-F238E27FC236}">
                <a16:creationId xmlns:a16="http://schemas.microsoft.com/office/drawing/2014/main" id="{ED2D446A-8DDD-49E2-9DDC-ABE7E9EA4C25}"/>
              </a:ext>
            </a:extLst>
          </p:cNvPr>
          <p:cNvSpPr/>
          <p:nvPr/>
        </p:nvSpPr>
        <p:spPr>
          <a:xfrm>
            <a:off x="7453845" y="528666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1" name="Pfeil nach unten 38">
            <a:extLst>
              <a:ext uri="{FF2B5EF4-FFF2-40B4-BE49-F238E27FC236}">
                <a16:creationId xmlns:a16="http://schemas.microsoft.com/office/drawing/2014/main" id="{AFCF18C3-3850-49FE-9B98-E39CBEDAA318}"/>
              </a:ext>
            </a:extLst>
          </p:cNvPr>
          <p:cNvSpPr/>
          <p:nvPr/>
        </p:nvSpPr>
        <p:spPr>
          <a:xfrm rot="1307243" flipH="1">
            <a:off x="7316513" y="1079953"/>
            <a:ext cx="276122" cy="716520"/>
          </a:xfrm>
          <a:prstGeom prst="downArrow">
            <a:avLst>
              <a:gd name="adj1" fmla="val 50000"/>
              <a:gd name="adj2" fmla="val 2816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2" name="Pfeil nach unten 38">
            <a:extLst>
              <a:ext uri="{FF2B5EF4-FFF2-40B4-BE49-F238E27FC236}">
                <a16:creationId xmlns:a16="http://schemas.microsoft.com/office/drawing/2014/main" id="{E70ABF74-F589-4184-B62A-455AE5A85F67}"/>
              </a:ext>
            </a:extLst>
          </p:cNvPr>
          <p:cNvSpPr/>
          <p:nvPr/>
        </p:nvSpPr>
        <p:spPr>
          <a:xfrm rot="20784817" flipH="1">
            <a:off x="7863448" y="1093297"/>
            <a:ext cx="319563" cy="876089"/>
          </a:xfrm>
          <a:prstGeom prst="downArrow">
            <a:avLst>
              <a:gd name="adj1" fmla="val 50000"/>
              <a:gd name="adj2" fmla="val 2816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Pfeil nach unten 38">
            <a:extLst>
              <a:ext uri="{FF2B5EF4-FFF2-40B4-BE49-F238E27FC236}">
                <a16:creationId xmlns:a16="http://schemas.microsoft.com/office/drawing/2014/main" id="{844D40B9-D96C-4B33-8B3D-406E2CF3816E}"/>
              </a:ext>
            </a:extLst>
          </p:cNvPr>
          <p:cNvSpPr/>
          <p:nvPr/>
        </p:nvSpPr>
        <p:spPr>
          <a:xfrm rot="11249524" flipH="1">
            <a:off x="7528818" y="1238249"/>
            <a:ext cx="282548" cy="1155640"/>
          </a:xfrm>
          <a:prstGeom prst="downArrow">
            <a:avLst>
              <a:gd name="adj1" fmla="val 50000"/>
              <a:gd name="adj2" fmla="val 2816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4" name="Smiley 63">
            <a:extLst>
              <a:ext uri="{FF2B5EF4-FFF2-40B4-BE49-F238E27FC236}">
                <a16:creationId xmlns:a16="http://schemas.microsoft.com/office/drawing/2014/main" id="{432D6A81-121A-4C67-AAB6-035482F7CE0E}"/>
              </a:ext>
            </a:extLst>
          </p:cNvPr>
          <p:cNvSpPr/>
          <p:nvPr/>
        </p:nvSpPr>
        <p:spPr>
          <a:xfrm>
            <a:off x="7243862" y="2518052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5" name="Smiley 64">
            <a:extLst>
              <a:ext uri="{FF2B5EF4-FFF2-40B4-BE49-F238E27FC236}">
                <a16:creationId xmlns:a16="http://schemas.microsoft.com/office/drawing/2014/main" id="{345927A5-EB71-44C5-9AAA-354956A6B3BA}"/>
              </a:ext>
            </a:extLst>
          </p:cNvPr>
          <p:cNvSpPr/>
          <p:nvPr/>
        </p:nvSpPr>
        <p:spPr>
          <a:xfrm>
            <a:off x="6329492" y="2415844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6" name="Smiley 65">
            <a:extLst>
              <a:ext uri="{FF2B5EF4-FFF2-40B4-BE49-F238E27FC236}">
                <a16:creationId xmlns:a16="http://schemas.microsoft.com/office/drawing/2014/main" id="{741F7C98-DB8C-4865-87C4-9419370C76EE}"/>
              </a:ext>
            </a:extLst>
          </p:cNvPr>
          <p:cNvSpPr/>
          <p:nvPr/>
        </p:nvSpPr>
        <p:spPr>
          <a:xfrm>
            <a:off x="6753359" y="1905785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7" name="Smiley 66">
            <a:extLst>
              <a:ext uri="{FF2B5EF4-FFF2-40B4-BE49-F238E27FC236}">
                <a16:creationId xmlns:a16="http://schemas.microsoft.com/office/drawing/2014/main" id="{5AEA8935-4AD9-4C0C-BAC5-17674F66C07C}"/>
              </a:ext>
            </a:extLst>
          </p:cNvPr>
          <p:cNvSpPr/>
          <p:nvPr/>
        </p:nvSpPr>
        <p:spPr>
          <a:xfrm>
            <a:off x="7822883" y="2075655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8" name="Smiley 67">
            <a:extLst>
              <a:ext uri="{FF2B5EF4-FFF2-40B4-BE49-F238E27FC236}">
                <a16:creationId xmlns:a16="http://schemas.microsoft.com/office/drawing/2014/main" id="{3894D085-F0FB-4CA1-849E-8D5DA914B7B4}"/>
              </a:ext>
            </a:extLst>
          </p:cNvPr>
          <p:cNvSpPr/>
          <p:nvPr/>
        </p:nvSpPr>
        <p:spPr>
          <a:xfrm>
            <a:off x="7884846" y="2702918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9" name="Smiley 68">
            <a:extLst>
              <a:ext uri="{FF2B5EF4-FFF2-40B4-BE49-F238E27FC236}">
                <a16:creationId xmlns:a16="http://schemas.microsoft.com/office/drawing/2014/main" id="{3BEEFC5E-B22E-4EE8-BBEB-0672C8EDC90D}"/>
              </a:ext>
            </a:extLst>
          </p:cNvPr>
          <p:cNvSpPr/>
          <p:nvPr/>
        </p:nvSpPr>
        <p:spPr>
          <a:xfrm>
            <a:off x="4235479" y="1466402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0" name="Smiley 69">
            <a:extLst>
              <a:ext uri="{FF2B5EF4-FFF2-40B4-BE49-F238E27FC236}">
                <a16:creationId xmlns:a16="http://schemas.microsoft.com/office/drawing/2014/main" id="{A787254C-F722-437B-9D37-4E3FCB0F667B}"/>
              </a:ext>
            </a:extLst>
          </p:cNvPr>
          <p:cNvSpPr/>
          <p:nvPr/>
        </p:nvSpPr>
        <p:spPr>
          <a:xfrm>
            <a:off x="3600893" y="2185282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1" name="Smiley 70">
            <a:extLst>
              <a:ext uri="{FF2B5EF4-FFF2-40B4-BE49-F238E27FC236}">
                <a16:creationId xmlns:a16="http://schemas.microsoft.com/office/drawing/2014/main" id="{6F8BBC0F-0572-4074-802D-8829C3A619C1}"/>
              </a:ext>
            </a:extLst>
          </p:cNvPr>
          <p:cNvSpPr/>
          <p:nvPr/>
        </p:nvSpPr>
        <p:spPr>
          <a:xfrm>
            <a:off x="2992723" y="2119815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2" name="Smiley 71">
            <a:extLst>
              <a:ext uri="{FF2B5EF4-FFF2-40B4-BE49-F238E27FC236}">
                <a16:creationId xmlns:a16="http://schemas.microsoft.com/office/drawing/2014/main" id="{A897D6B6-3C23-4E68-A3CB-E3CAE278E4DC}"/>
              </a:ext>
            </a:extLst>
          </p:cNvPr>
          <p:cNvSpPr/>
          <p:nvPr/>
        </p:nvSpPr>
        <p:spPr>
          <a:xfrm>
            <a:off x="2875921" y="1408722"/>
            <a:ext cx="591988" cy="59205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3" name="Smiley 72">
            <a:extLst>
              <a:ext uri="{FF2B5EF4-FFF2-40B4-BE49-F238E27FC236}">
                <a16:creationId xmlns:a16="http://schemas.microsoft.com/office/drawing/2014/main" id="{11C889F5-21E7-4622-AAB2-21CC60D733DA}"/>
              </a:ext>
            </a:extLst>
          </p:cNvPr>
          <p:cNvSpPr/>
          <p:nvPr/>
        </p:nvSpPr>
        <p:spPr>
          <a:xfrm>
            <a:off x="4052933" y="4867310"/>
            <a:ext cx="698401" cy="61500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4" name="Smiley 73">
            <a:extLst>
              <a:ext uri="{FF2B5EF4-FFF2-40B4-BE49-F238E27FC236}">
                <a16:creationId xmlns:a16="http://schemas.microsoft.com/office/drawing/2014/main" id="{15D9EA81-44A1-4B3A-8DED-47955520434E}"/>
              </a:ext>
            </a:extLst>
          </p:cNvPr>
          <p:cNvSpPr/>
          <p:nvPr/>
        </p:nvSpPr>
        <p:spPr>
          <a:xfrm>
            <a:off x="4954789" y="5230606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5" name="Smiley 74">
            <a:extLst>
              <a:ext uri="{FF2B5EF4-FFF2-40B4-BE49-F238E27FC236}">
                <a16:creationId xmlns:a16="http://schemas.microsoft.com/office/drawing/2014/main" id="{3F61F36E-7993-4A8D-A35C-AC00894231CF}"/>
              </a:ext>
            </a:extLst>
          </p:cNvPr>
          <p:cNvSpPr/>
          <p:nvPr/>
        </p:nvSpPr>
        <p:spPr>
          <a:xfrm>
            <a:off x="5753136" y="4481213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6" name="Smiley 75">
            <a:extLst>
              <a:ext uri="{FF2B5EF4-FFF2-40B4-BE49-F238E27FC236}">
                <a16:creationId xmlns:a16="http://schemas.microsoft.com/office/drawing/2014/main" id="{4E3AA7AA-32D9-4A64-B0B8-8C1B445C2D21}"/>
              </a:ext>
            </a:extLst>
          </p:cNvPr>
          <p:cNvSpPr/>
          <p:nvPr/>
        </p:nvSpPr>
        <p:spPr>
          <a:xfrm>
            <a:off x="3830624" y="3911256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7" name="Smiley 76">
            <a:extLst>
              <a:ext uri="{FF2B5EF4-FFF2-40B4-BE49-F238E27FC236}">
                <a16:creationId xmlns:a16="http://schemas.microsoft.com/office/drawing/2014/main" id="{5F496FD2-C478-4AAC-A81C-DE26698C89D6}"/>
              </a:ext>
            </a:extLst>
          </p:cNvPr>
          <p:cNvSpPr/>
          <p:nvPr/>
        </p:nvSpPr>
        <p:spPr>
          <a:xfrm>
            <a:off x="3574306" y="4717320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8" name="Smiley 77">
            <a:extLst>
              <a:ext uri="{FF2B5EF4-FFF2-40B4-BE49-F238E27FC236}">
                <a16:creationId xmlns:a16="http://schemas.microsoft.com/office/drawing/2014/main" id="{139E33A7-322A-43F2-AAA9-D10660B3E75E}"/>
              </a:ext>
            </a:extLst>
          </p:cNvPr>
          <p:cNvSpPr/>
          <p:nvPr/>
        </p:nvSpPr>
        <p:spPr>
          <a:xfrm>
            <a:off x="2550564" y="4074651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9" name="Smiley 78">
            <a:extLst>
              <a:ext uri="{FF2B5EF4-FFF2-40B4-BE49-F238E27FC236}">
                <a16:creationId xmlns:a16="http://schemas.microsoft.com/office/drawing/2014/main" id="{F3477CC8-BD6F-4F11-8402-D970E13A1FF9}"/>
              </a:ext>
            </a:extLst>
          </p:cNvPr>
          <p:cNvSpPr/>
          <p:nvPr/>
        </p:nvSpPr>
        <p:spPr>
          <a:xfrm>
            <a:off x="2586730" y="4700200"/>
            <a:ext cx="394659" cy="44017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0" name="Titel 1">
            <a:extLst>
              <a:ext uri="{FF2B5EF4-FFF2-40B4-BE49-F238E27FC236}">
                <a16:creationId xmlns:a16="http://schemas.microsoft.com/office/drawing/2014/main" id="{8E45B1A9-8813-4190-BEB6-705C7A0E7C95}"/>
              </a:ext>
            </a:extLst>
          </p:cNvPr>
          <p:cNvSpPr txBox="1">
            <a:spLocks/>
          </p:cNvSpPr>
          <p:nvPr/>
        </p:nvSpPr>
        <p:spPr>
          <a:xfrm>
            <a:off x="709320" y="3439394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Klienten Bewohner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E5832A-315F-4D94-9DBA-4FFD5A419BBE}"/>
              </a:ext>
            </a:extLst>
          </p:cNvPr>
          <p:cNvSpPr/>
          <p:nvPr/>
        </p:nvSpPr>
        <p:spPr>
          <a:xfrm>
            <a:off x="672968" y="108351"/>
            <a:ext cx="5597943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de-CH" sz="3600" dirty="0"/>
              <a:t>Chance des Parallelprozesses</a:t>
            </a:r>
          </a:p>
        </p:txBody>
      </p:sp>
      <p:sp>
        <p:nvSpPr>
          <p:cNvPr id="81" name="Titel 1">
            <a:extLst>
              <a:ext uri="{FF2B5EF4-FFF2-40B4-BE49-F238E27FC236}">
                <a16:creationId xmlns:a16="http://schemas.microsoft.com/office/drawing/2014/main" id="{2AE6AD7D-D3E7-4669-B32C-2ADAA41CB328}"/>
              </a:ext>
            </a:extLst>
          </p:cNvPr>
          <p:cNvSpPr txBox="1">
            <a:spLocks/>
          </p:cNvSpPr>
          <p:nvPr/>
        </p:nvSpPr>
        <p:spPr>
          <a:xfrm>
            <a:off x="6366814" y="-6493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Supervision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D6A8536A-5A02-4DFE-9342-CE6BC1B9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3" name="Titel 1">
            <a:extLst>
              <a:ext uri="{FF2B5EF4-FFF2-40B4-BE49-F238E27FC236}">
                <a16:creationId xmlns:a16="http://schemas.microsoft.com/office/drawing/2014/main" id="{E0FE289C-71BB-49FB-A663-57598648E465}"/>
              </a:ext>
            </a:extLst>
          </p:cNvPr>
          <p:cNvSpPr txBox="1">
            <a:spLocks/>
          </p:cNvSpPr>
          <p:nvPr/>
        </p:nvSpPr>
        <p:spPr>
          <a:xfrm>
            <a:off x="4487125" y="4766654"/>
            <a:ext cx="2697863" cy="63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/>
              <a:t> Freiwillige</a:t>
            </a:r>
          </a:p>
        </p:txBody>
      </p:sp>
    </p:spTree>
    <p:extLst>
      <p:ext uri="{BB962C8B-B14F-4D97-AF65-F5344CB8AC3E}">
        <p14:creationId xmlns:p14="http://schemas.microsoft.com/office/powerpoint/2010/main" val="79250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" grpId="0" animBg="1"/>
      <p:bldP spid="9" grpId="0" animBg="1"/>
      <p:bldP spid="36" grpId="0" animBg="1"/>
      <p:bldP spid="33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1" grpId="0" animBg="1"/>
      <p:bldP spid="16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1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Bildschirmpräsentation (4:3)</PresentationFormat>
  <Paragraphs>91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</vt:lpstr>
      <vt:lpstr>Drei Schlüssel um gesund zu bleiben in Anspruchsvollen Settings    Fünf Fingers Parallelprozess Zentraler Konflikt</vt:lpstr>
      <vt:lpstr>PowerPoint-Präsentation</vt:lpstr>
      <vt:lpstr>Oft: Schlechte Bildung, geringes Selbstwertgefühl, div. ungelöste Konflikte, Armut, Krankheit, Sucht, Hilflosigkeit, Angst</vt:lpstr>
      <vt:lpstr>Emotionale «Verschmutzung» klärt sich durch klare wertschätzende Kommunikation</vt:lpstr>
      <vt:lpstr>Idealzustand</vt:lpstr>
      <vt:lpstr>Ralität</vt:lpstr>
      <vt:lpstr>Emotionale «Verschmutzung»</vt:lpstr>
      <vt:lpstr>Aufschlüsselung / Bereinigung  Gute Supervision  Bereitschaft Konflikte konstruktiv zu lösen und sich nicht in kleine Details zu verkrallen  der Teufel hockt im Detail…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Darstellung Prallelprozess</dc:title>
  <dc:creator>vorlage</dc:creator>
  <cp:lastModifiedBy>Beno Kehl</cp:lastModifiedBy>
  <cp:revision>71</cp:revision>
  <cp:lastPrinted>2015-05-08T13:22:56Z</cp:lastPrinted>
  <dcterms:created xsi:type="dcterms:W3CDTF">2015-03-24T13:57:49Z</dcterms:created>
  <dcterms:modified xsi:type="dcterms:W3CDTF">2020-01-02T14:55:11Z</dcterms:modified>
</cp:coreProperties>
</file>